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43"/>
  </p:notesMasterIdLst>
  <p:sldIdLst>
    <p:sldId id="256" r:id="rId2"/>
    <p:sldId id="258" r:id="rId3"/>
    <p:sldId id="259" r:id="rId4"/>
    <p:sldId id="270" r:id="rId5"/>
    <p:sldId id="301" r:id="rId6"/>
    <p:sldId id="260" r:id="rId7"/>
    <p:sldId id="305" r:id="rId8"/>
    <p:sldId id="261" r:id="rId9"/>
    <p:sldId id="303" r:id="rId10"/>
    <p:sldId id="300" r:id="rId11"/>
    <p:sldId id="306" r:id="rId12"/>
    <p:sldId id="334" r:id="rId13"/>
    <p:sldId id="308" r:id="rId14"/>
    <p:sldId id="317" r:id="rId15"/>
    <p:sldId id="313" r:id="rId16"/>
    <p:sldId id="318" r:id="rId17"/>
    <p:sldId id="315" r:id="rId18"/>
    <p:sldId id="316" r:id="rId19"/>
    <p:sldId id="319" r:id="rId20"/>
    <p:sldId id="335" r:id="rId21"/>
    <p:sldId id="309" r:id="rId22"/>
    <p:sldId id="328" r:id="rId23"/>
    <p:sldId id="324" r:id="rId24"/>
    <p:sldId id="339" r:id="rId25"/>
    <p:sldId id="326" r:id="rId26"/>
    <p:sldId id="330" r:id="rId27"/>
    <p:sldId id="327" r:id="rId28"/>
    <p:sldId id="336" r:id="rId29"/>
    <p:sldId id="323" r:id="rId30"/>
    <p:sldId id="320" r:id="rId31"/>
    <p:sldId id="314" r:id="rId32"/>
    <p:sldId id="322" r:id="rId33"/>
    <p:sldId id="329" r:id="rId34"/>
    <p:sldId id="332" r:id="rId35"/>
    <p:sldId id="333" r:id="rId36"/>
    <p:sldId id="302" r:id="rId37"/>
    <p:sldId id="342" r:id="rId38"/>
    <p:sldId id="263" r:id="rId39"/>
    <p:sldId id="343" r:id="rId40"/>
    <p:sldId id="341" r:id="rId41"/>
    <p:sldId id="340" r:id="rId42"/>
  </p:sldIdLst>
  <p:sldSz cx="9144000" cy="5143500" type="screen16x9"/>
  <p:notesSz cx="6858000" cy="9144000"/>
  <p:embeddedFontLst>
    <p:embeddedFont>
      <p:font typeface="Barlow" panose="00000500000000000000" pitchFamily="2" charset="0"/>
      <p:regular r:id="rId44"/>
      <p:bold r:id="rId45"/>
      <p:italic r:id="rId46"/>
      <p:boldItalic r:id="rId47"/>
    </p:embeddedFont>
    <p:embeddedFont>
      <p:font typeface="Consolas" panose="020B0609020204030204" pitchFamily="49" charset="0"/>
      <p:regular r:id="rId48"/>
      <p:bold r:id="rId49"/>
      <p:italic r:id="rId50"/>
      <p:boldItalic r:id="rId51"/>
    </p:embeddedFont>
    <p:embeddedFont>
      <p:font typeface="Kanit" panose="020B0604020202020204" charset="-34"/>
      <p:regular r:id="rId52"/>
      <p:bold r:id="rId53"/>
      <p:italic r:id="rId54"/>
      <p:boldItalic r:id="rId55"/>
    </p:embeddedFont>
    <p:embeddedFont>
      <p:font typeface="Open Sans" panose="020B0606030504020204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9909"/>
    <a:srgbClr val="FC24FC"/>
    <a:srgbClr val="0B1116"/>
    <a:srgbClr val="DD4609"/>
    <a:srgbClr val="323E68"/>
    <a:srgbClr val="E1F2F7"/>
    <a:srgbClr val="134F6D"/>
    <a:srgbClr val="3B7987"/>
    <a:srgbClr val="F9F5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A29D66-AF7E-4482-868F-C66E2653835E}">
  <a:tblStyle styleId="{75A29D66-AF7E-4482-868F-C66E265383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0A4FCC6-4AA5-4EEF-98A8-425CB099686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2584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504" y="126"/>
      </p:cViewPr>
      <p:guideLst>
        <p:guide orient="horz" pos="1620"/>
        <p:guide pos="2880"/>
      </p:guideLst>
    </p:cSldViewPr>
  </p:slid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100" d="100"/>
        <a:sy n="100" d="100"/>
      </p:scale>
      <p:origin x="0" y="-42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>
          <a:extLst>
            <a:ext uri="{FF2B5EF4-FFF2-40B4-BE49-F238E27FC236}">
              <a16:creationId xmlns:a16="http://schemas.microsoft.com/office/drawing/2014/main" id="{C5451025-B3E2-2D73-52DC-5B2EAB2CD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1258269c9b_0_0:notes">
            <a:extLst>
              <a:ext uri="{FF2B5EF4-FFF2-40B4-BE49-F238E27FC236}">
                <a16:creationId xmlns:a16="http://schemas.microsoft.com/office/drawing/2014/main" id="{CCE96491-6A08-E0C9-5F4A-1A1ADC7C42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1258269c9b_0_0:notes">
            <a:extLst>
              <a:ext uri="{FF2B5EF4-FFF2-40B4-BE49-F238E27FC236}">
                <a16:creationId xmlns:a16="http://schemas.microsoft.com/office/drawing/2014/main" id="{B60F3835-8846-E1B4-7D9C-A6EB219E73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64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1C8C8683-8F9F-EAAB-E65E-3230D614F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1258269c9b_0_111:notes">
            <a:extLst>
              <a:ext uri="{FF2B5EF4-FFF2-40B4-BE49-F238E27FC236}">
                <a16:creationId xmlns:a16="http://schemas.microsoft.com/office/drawing/2014/main" id="{709DA78B-57B7-CAD1-2516-001064F928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1258269c9b_0_111:notes">
            <a:extLst>
              <a:ext uri="{FF2B5EF4-FFF2-40B4-BE49-F238E27FC236}">
                <a16:creationId xmlns:a16="http://schemas.microsoft.com/office/drawing/2014/main" id="{A858F28D-021D-4926-CB12-3EE4443910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632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A91E9086-1C6B-E9CA-ED79-9C5AAA063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1258269c9b_0_111:notes">
            <a:extLst>
              <a:ext uri="{FF2B5EF4-FFF2-40B4-BE49-F238E27FC236}">
                <a16:creationId xmlns:a16="http://schemas.microsoft.com/office/drawing/2014/main" id="{95174B41-8916-909F-8039-716D156000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1258269c9b_0_111:notes">
            <a:extLst>
              <a:ext uri="{FF2B5EF4-FFF2-40B4-BE49-F238E27FC236}">
                <a16:creationId xmlns:a16="http://schemas.microsoft.com/office/drawing/2014/main" id="{8A88E2A4-F5E6-42D8-FACD-C0E4BF31F6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095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>
          <a:extLst>
            <a:ext uri="{FF2B5EF4-FFF2-40B4-BE49-F238E27FC236}">
              <a16:creationId xmlns:a16="http://schemas.microsoft.com/office/drawing/2014/main" id="{FC4FF9A2-7931-9ECC-7958-271AC8F1A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1258269c9b_0_0:notes">
            <a:extLst>
              <a:ext uri="{FF2B5EF4-FFF2-40B4-BE49-F238E27FC236}">
                <a16:creationId xmlns:a16="http://schemas.microsoft.com/office/drawing/2014/main" id="{31F8CCC2-AB8A-2AE6-0669-3E5CF12C1A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1258269c9b_0_0:notes">
            <a:extLst>
              <a:ext uri="{FF2B5EF4-FFF2-40B4-BE49-F238E27FC236}">
                <a16:creationId xmlns:a16="http://schemas.microsoft.com/office/drawing/2014/main" id="{81DA60A0-E63A-5819-705A-F82C8B24C1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198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62C30725-C283-30E9-2643-1BB1D8761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1258269c9b_0_111:notes">
            <a:extLst>
              <a:ext uri="{FF2B5EF4-FFF2-40B4-BE49-F238E27FC236}">
                <a16:creationId xmlns:a16="http://schemas.microsoft.com/office/drawing/2014/main" id="{4012CE99-5DCE-DF93-2A48-15BA07C4E2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1258269c9b_0_111:notes">
            <a:extLst>
              <a:ext uri="{FF2B5EF4-FFF2-40B4-BE49-F238E27FC236}">
                <a16:creationId xmlns:a16="http://schemas.microsoft.com/office/drawing/2014/main" id="{AB56967B-0AB3-DB19-9F8A-CC9F8E81D3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636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BBFDE39C-C2E7-5740-D942-B2A223EE9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1258269c9b_0_111:notes">
            <a:extLst>
              <a:ext uri="{FF2B5EF4-FFF2-40B4-BE49-F238E27FC236}">
                <a16:creationId xmlns:a16="http://schemas.microsoft.com/office/drawing/2014/main" id="{5D435E2D-FA9D-4C73-2043-1133957A1C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1258269c9b_0_111:notes">
            <a:extLst>
              <a:ext uri="{FF2B5EF4-FFF2-40B4-BE49-F238E27FC236}">
                <a16:creationId xmlns:a16="http://schemas.microsoft.com/office/drawing/2014/main" id="{0E40BE8A-3CC0-4D4B-98E1-1FC38393A0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534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>
          <a:extLst>
            <a:ext uri="{FF2B5EF4-FFF2-40B4-BE49-F238E27FC236}">
              <a16:creationId xmlns:a16="http://schemas.microsoft.com/office/drawing/2014/main" id="{FD332FE5-1027-91A0-522B-C9D2EFB5F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1258269c9b_0_0:notes">
            <a:extLst>
              <a:ext uri="{FF2B5EF4-FFF2-40B4-BE49-F238E27FC236}">
                <a16:creationId xmlns:a16="http://schemas.microsoft.com/office/drawing/2014/main" id="{D570EE2E-21D0-B2A0-64E3-30E4A318FA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1258269c9b_0_0:notes">
            <a:extLst>
              <a:ext uri="{FF2B5EF4-FFF2-40B4-BE49-F238E27FC236}">
                <a16:creationId xmlns:a16="http://schemas.microsoft.com/office/drawing/2014/main" id="{D9E2CCCC-A217-0C0B-EB21-9827435626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531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50E37B24-09C2-41EC-93A8-F667E4730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1258269c9b_0_111:notes">
            <a:extLst>
              <a:ext uri="{FF2B5EF4-FFF2-40B4-BE49-F238E27FC236}">
                <a16:creationId xmlns:a16="http://schemas.microsoft.com/office/drawing/2014/main" id="{59CCAD08-F861-3798-F161-9B965D5AA6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1258269c9b_0_111:notes">
            <a:extLst>
              <a:ext uri="{FF2B5EF4-FFF2-40B4-BE49-F238E27FC236}">
                <a16:creationId xmlns:a16="http://schemas.microsoft.com/office/drawing/2014/main" id="{6CDE1AA9-ED40-16B7-3C4C-4E3586CAFC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486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>
          <a:extLst>
            <a:ext uri="{FF2B5EF4-FFF2-40B4-BE49-F238E27FC236}">
              <a16:creationId xmlns:a16="http://schemas.microsoft.com/office/drawing/2014/main" id="{C6BFC175-2488-1EF7-7927-90165A415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1258269c9b_0_111:notes">
            <a:extLst>
              <a:ext uri="{FF2B5EF4-FFF2-40B4-BE49-F238E27FC236}">
                <a16:creationId xmlns:a16="http://schemas.microsoft.com/office/drawing/2014/main" id="{85D3AB4C-8E43-6CFC-7635-E1ADDA53E7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1258269c9b_0_111:notes">
            <a:extLst>
              <a:ext uri="{FF2B5EF4-FFF2-40B4-BE49-F238E27FC236}">
                <a16:creationId xmlns:a16="http://schemas.microsoft.com/office/drawing/2014/main" id="{0828B7F1-5A1D-7B18-B3CA-909FE995CC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4435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>
          <a:extLst>
            <a:ext uri="{FF2B5EF4-FFF2-40B4-BE49-F238E27FC236}">
              <a16:creationId xmlns:a16="http://schemas.microsoft.com/office/drawing/2014/main" id="{75830C42-C8EC-21AB-9D77-5D278F076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1258269c9b_0_0:notes">
            <a:extLst>
              <a:ext uri="{FF2B5EF4-FFF2-40B4-BE49-F238E27FC236}">
                <a16:creationId xmlns:a16="http://schemas.microsoft.com/office/drawing/2014/main" id="{6FA92034-8FBD-65D0-8D90-AE70F54BF9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1258269c9b_0_0:notes">
            <a:extLst>
              <a:ext uri="{FF2B5EF4-FFF2-40B4-BE49-F238E27FC236}">
                <a16:creationId xmlns:a16="http://schemas.microsoft.com/office/drawing/2014/main" id="{C602EC0E-3932-BF6C-F272-C7071E9F39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583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140bdee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140bdee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>
          <a:extLst>
            <a:ext uri="{FF2B5EF4-FFF2-40B4-BE49-F238E27FC236}">
              <a16:creationId xmlns:a16="http://schemas.microsoft.com/office/drawing/2014/main" id="{7E3831F0-AD4B-72DD-13DB-F4F8988EA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1258269c9b_0_0:notes">
            <a:extLst>
              <a:ext uri="{FF2B5EF4-FFF2-40B4-BE49-F238E27FC236}">
                <a16:creationId xmlns:a16="http://schemas.microsoft.com/office/drawing/2014/main" id="{A6DB03B5-08B3-5F72-6663-C0FDC1503B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1258269c9b_0_0:notes">
            <a:extLst>
              <a:ext uri="{FF2B5EF4-FFF2-40B4-BE49-F238E27FC236}">
                <a16:creationId xmlns:a16="http://schemas.microsoft.com/office/drawing/2014/main" id="{F0645C42-F79C-BE5A-709A-C220D54A26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829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1360713c04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1360713c04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>
          <a:extLst>
            <a:ext uri="{FF2B5EF4-FFF2-40B4-BE49-F238E27FC236}">
              <a16:creationId xmlns:a16="http://schemas.microsoft.com/office/drawing/2014/main" id="{CA3FC0F1-DC75-12AF-152E-0F87A087B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1258269c9b_0_0:notes">
            <a:extLst>
              <a:ext uri="{FF2B5EF4-FFF2-40B4-BE49-F238E27FC236}">
                <a16:creationId xmlns:a16="http://schemas.microsoft.com/office/drawing/2014/main" id="{BB5991CE-FAD5-B1B9-6654-43E5BA690D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1258269c9b_0_0:notes">
            <a:extLst>
              <a:ext uri="{FF2B5EF4-FFF2-40B4-BE49-F238E27FC236}">
                <a16:creationId xmlns:a16="http://schemas.microsoft.com/office/drawing/2014/main" id="{31A7D764-6781-049D-1204-0CCC4F046C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943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1e7c571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11e7c571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>
          <a:extLst>
            <a:ext uri="{FF2B5EF4-FFF2-40B4-BE49-F238E27FC236}">
              <a16:creationId xmlns:a16="http://schemas.microsoft.com/office/drawing/2014/main" id="{85EF740B-CFA9-E1FB-329B-ACB4FCA59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1258269c9b_0_0:notes">
            <a:extLst>
              <a:ext uri="{FF2B5EF4-FFF2-40B4-BE49-F238E27FC236}">
                <a16:creationId xmlns:a16="http://schemas.microsoft.com/office/drawing/2014/main" id="{168EB44E-6DF1-98CD-F323-ECB5FA577C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1258269c9b_0_0:notes">
            <a:extLst>
              <a:ext uri="{FF2B5EF4-FFF2-40B4-BE49-F238E27FC236}">
                <a16:creationId xmlns:a16="http://schemas.microsoft.com/office/drawing/2014/main" id="{2E883F87-9022-1574-1B8E-361A8B3C38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43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>
          <a:extLst>
            <a:ext uri="{FF2B5EF4-FFF2-40B4-BE49-F238E27FC236}">
              <a16:creationId xmlns:a16="http://schemas.microsoft.com/office/drawing/2014/main" id="{2E35BAA6-DA3C-9E3D-CA71-C9821379A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1258269c9b_0_0:notes">
            <a:extLst>
              <a:ext uri="{FF2B5EF4-FFF2-40B4-BE49-F238E27FC236}">
                <a16:creationId xmlns:a16="http://schemas.microsoft.com/office/drawing/2014/main" id="{26D615B3-29AF-EC1C-10E3-AF39D14E49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1258269c9b_0_0:notes">
            <a:extLst>
              <a:ext uri="{FF2B5EF4-FFF2-40B4-BE49-F238E27FC236}">
                <a16:creationId xmlns:a16="http://schemas.microsoft.com/office/drawing/2014/main" id="{CA218C8D-5415-E6A6-CA25-A4DA500D14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705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44775" y="917225"/>
            <a:ext cx="5477100" cy="18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44775" y="2757025"/>
            <a:ext cx="54771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-951260" y="1443299"/>
            <a:ext cx="10708833" cy="4937064"/>
            <a:chOff x="-951260" y="1443299"/>
            <a:chExt cx="10708833" cy="4937064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900001">
              <a:off x="8306801" y="1467735"/>
              <a:ext cx="832375" cy="488819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799999">
              <a:off x="-289132" y="2084412"/>
              <a:ext cx="559121" cy="279832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subTitle" idx="1"/>
          </p:nvPr>
        </p:nvSpPr>
        <p:spPr>
          <a:xfrm>
            <a:off x="1142750" y="1340870"/>
            <a:ext cx="2967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229" name="Google Shape;229;p21"/>
          <p:cNvSpPr txBox="1">
            <a:spLocks noGrp="1"/>
          </p:cNvSpPr>
          <p:nvPr>
            <p:ph type="subTitle" idx="2"/>
          </p:nvPr>
        </p:nvSpPr>
        <p:spPr>
          <a:xfrm>
            <a:off x="1142751" y="1793495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3"/>
          </p:nvPr>
        </p:nvSpPr>
        <p:spPr>
          <a:xfrm>
            <a:off x="4768552" y="1793495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1"/>
          <p:cNvSpPr txBox="1">
            <a:spLocks noGrp="1"/>
          </p:cNvSpPr>
          <p:nvPr>
            <p:ph type="subTitle" idx="4"/>
          </p:nvPr>
        </p:nvSpPr>
        <p:spPr>
          <a:xfrm>
            <a:off x="1142751" y="3510580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1"/>
          <p:cNvSpPr txBox="1">
            <a:spLocks noGrp="1"/>
          </p:cNvSpPr>
          <p:nvPr>
            <p:ph type="subTitle" idx="5"/>
          </p:nvPr>
        </p:nvSpPr>
        <p:spPr>
          <a:xfrm>
            <a:off x="4768552" y="3510580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1"/>
          <p:cNvSpPr txBox="1">
            <a:spLocks noGrp="1"/>
          </p:cNvSpPr>
          <p:nvPr>
            <p:ph type="subTitle" idx="6"/>
          </p:nvPr>
        </p:nvSpPr>
        <p:spPr>
          <a:xfrm>
            <a:off x="1142750" y="3057955"/>
            <a:ext cx="2967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7"/>
          </p:nvPr>
        </p:nvSpPr>
        <p:spPr>
          <a:xfrm>
            <a:off x="4768550" y="1340870"/>
            <a:ext cx="2967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subTitle" idx="8"/>
          </p:nvPr>
        </p:nvSpPr>
        <p:spPr>
          <a:xfrm>
            <a:off x="4768550" y="3057955"/>
            <a:ext cx="2967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236" name="Google Shape;236;p21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7" name="Google Shape;237;p21"/>
          <p:cNvGrpSpPr/>
          <p:nvPr/>
        </p:nvGrpSpPr>
        <p:grpSpPr>
          <a:xfrm>
            <a:off x="5988878" y="-802873"/>
            <a:ext cx="3619475" cy="3380175"/>
            <a:chOff x="5988878" y="-802873"/>
            <a:chExt cx="3619475" cy="3380175"/>
          </a:xfrm>
        </p:grpSpPr>
        <p:sp>
          <p:nvSpPr>
            <p:cNvPr id="238" name="Google Shape;238;p21"/>
            <p:cNvSpPr/>
            <p:nvPr/>
          </p:nvSpPr>
          <p:spPr>
            <a:xfrm>
              <a:off x="5988878" y="-802873"/>
              <a:ext cx="1444200" cy="14442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8164153" y="1133102"/>
              <a:ext cx="1444200" cy="14442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0" name="Google Shape;24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999995">
            <a:off x="7755463" y="-578121"/>
            <a:ext cx="2809728" cy="9946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21"/>
          <p:cNvGrpSpPr/>
          <p:nvPr/>
        </p:nvGrpSpPr>
        <p:grpSpPr>
          <a:xfrm>
            <a:off x="6064337" y="-590226"/>
            <a:ext cx="3560187" cy="3090725"/>
            <a:chOff x="6064337" y="-590226"/>
            <a:chExt cx="3560187" cy="3090725"/>
          </a:xfrm>
        </p:grpSpPr>
        <p:pic>
          <p:nvPicPr>
            <p:cNvPr id="242" name="Google Shape;242;p21"/>
            <p:cNvPicPr preferRelativeResize="0"/>
            <p:nvPr/>
          </p:nvPicPr>
          <p:blipFill rotWithShape="1">
            <a:blip r:embed="rId3">
              <a:alphaModFix/>
            </a:blip>
            <a:srcRect l="62477" t="276" r="-1624" b="64693"/>
            <a:stretch/>
          </p:blipFill>
          <p:spPr>
            <a:xfrm rot="-2051969">
              <a:off x="6237667" y="-418742"/>
              <a:ext cx="883515" cy="8885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1"/>
            <p:cNvPicPr preferRelativeResize="0"/>
            <p:nvPr/>
          </p:nvPicPr>
          <p:blipFill rotWithShape="1">
            <a:blip r:embed="rId3">
              <a:alphaModFix/>
            </a:blip>
            <a:srcRect l="62477" t="276" r="-1624" b="64693"/>
            <a:stretch/>
          </p:blipFill>
          <p:spPr>
            <a:xfrm rot="-2051969">
              <a:off x="8567680" y="1440433"/>
              <a:ext cx="883515" cy="8885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22325" y="1385396"/>
              <a:ext cx="652622" cy="66194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lnly 2">
  <p:cSld name="CUSTOM_9_1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4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82" name="Google Shape;282;p24"/>
          <p:cNvGrpSpPr/>
          <p:nvPr/>
        </p:nvGrpSpPr>
        <p:grpSpPr>
          <a:xfrm>
            <a:off x="6254025" y="3826177"/>
            <a:ext cx="3384779" cy="2121399"/>
            <a:chOff x="6254025" y="3826177"/>
            <a:chExt cx="3384779" cy="2121399"/>
          </a:xfrm>
        </p:grpSpPr>
        <p:sp>
          <p:nvSpPr>
            <p:cNvPr id="283" name="Google Shape;283;p24"/>
            <p:cNvSpPr/>
            <p:nvPr/>
          </p:nvSpPr>
          <p:spPr>
            <a:xfrm rot="5871345">
              <a:off x="6345948" y="4411399"/>
              <a:ext cx="1444254" cy="1444254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>
              <a:off x="8194603" y="3826177"/>
              <a:ext cx="1444200" cy="14442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24"/>
          <p:cNvGrpSpPr/>
          <p:nvPr/>
        </p:nvGrpSpPr>
        <p:grpSpPr>
          <a:xfrm>
            <a:off x="6428058" y="4019588"/>
            <a:ext cx="3047653" cy="1681767"/>
            <a:chOff x="6428058" y="4019588"/>
            <a:chExt cx="3047653" cy="1681767"/>
          </a:xfrm>
        </p:grpSpPr>
        <p:pic>
          <p:nvPicPr>
            <p:cNvPr id="286" name="Google Shape;286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3671697">
              <a:off x="6771869" y="4734597"/>
              <a:ext cx="857303" cy="79785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87" name="Google Shape;28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871121">
              <a:off x="6475591" y="4537213"/>
              <a:ext cx="805318" cy="79784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88" name="Google Shape;288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28910" y="4019588"/>
              <a:ext cx="1046800" cy="1057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89" name="Google Shape;28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359969">
            <a:off x="9012929" y="68026"/>
            <a:ext cx="600385" cy="35258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16" name="Google Shape;316;p27"/>
          <p:cNvGrpSpPr/>
          <p:nvPr/>
        </p:nvGrpSpPr>
        <p:grpSpPr>
          <a:xfrm>
            <a:off x="-620801" y="2975044"/>
            <a:ext cx="3084717" cy="2788759"/>
            <a:chOff x="-620801" y="2975044"/>
            <a:chExt cx="3084717" cy="2788759"/>
          </a:xfrm>
        </p:grpSpPr>
        <p:sp>
          <p:nvSpPr>
            <p:cNvPr id="317" name="Google Shape;317;p27"/>
            <p:cNvSpPr/>
            <p:nvPr/>
          </p:nvSpPr>
          <p:spPr>
            <a:xfrm>
              <a:off x="1019716" y="4319602"/>
              <a:ext cx="1444200" cy="14442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 rot="1372132">
              <a:off x="-396916" y="3198929"/>
              <a:ext cx="1444329" cy="1444329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27"/>
          <p:cNvGrpSpPr/>
          <p:nvPr/>
        </p:nvGrpSpPr>
        <p:grpSpPr>
          <a:xfrm>
            <a:off x="-294198" y="3260177"/>
            <a:ext cx="2686799" cy="2367774"/>
            <a:chOff x="-294198" y="3260177"/>
            <a:chExt cx="2686799" cy="2367774"/>
          </a:xfrm>
        </p:grpSpPr>
        <p:pic>
          <p:nvPicPr>
            <p:cNvPr id="320" name="Google Shape;320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64960" y="4443538"/>
              <a:ext cx="1046800" cy="1057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21" name="Google Shape;321;p27"/>
            <p:cNvPicPr preferRelativeResize="0"/>
            <p:nvPr/>
          </p:nvPicPr>
          <p:blipFill rotWithShape="1">
            <a:blip r:embed="rId3">
              <a:alphaModFix/>
            </a:blip>
            <a:srcRect l="62477" t="276" r="-1624" b="64693"/>
            <a:stretch/>
          </p:blipFill>
          <p:spPr>
            <a:xfrm rot="-679560">
              <a:off x="-200932" y="3352821"/>
              <a:ext cx="1047920" cy="1053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372461">
              <a:off x="1592648" y="4865229"/>
              <a:ext cx="700756" cy="65216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323" name="Google Shape;32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575943">
            <a:off x="-942257" y="1289212"/>
            <a:ext cx="608490" cy="35733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5100" y="3380775"/>
            <a:ext cx="39435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484500"/>
            <a:ext cx="929400" cy="8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900"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440200">
            <a:off x="8553891" y="1393391"/>
            <a:ext cx="754668" cy="443186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3"/>
          <p:cNvSpPr/>
          <p:nvPr/>
        </p:nvSpPr>
        <p:spPr>
          <a:xfrm>
            <a:off x="5810508" y="-769999"/>
            <a:ext cx="2057700" cy="2057700"/>
          </a:xfrm>
          <a:prstGeom prst="ellipse">
            <a:avLst/>
          </a:prstGeom>
          <a:solidFill>
            <a:srgbClr val="FFFFFF">
              <a:alpha val="5316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14269">
            <a:off x="6146895" y="-457833"/>
            <a:ext cx="1333736" cy="1499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4136816" y="2495301"/>
            <a:ext cx="2720400" cy="12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2"/>
          </p:nvPr>
        </p:nvSpPr>
        <p:spPr>
          <a:xfrm>
            <a:off x="1182400" y="2495301"/>
            <a:ext cx="2720400" cy="12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3"/>
          </p:nvPr>
        </p:nvSpPr>
        <p:spPr>
          <a:xfrm>
            <a:off x="1182400" y="2019300"/>
            <a:ext cx="2720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4"/>
          </p:nvPr>
        </p:nvSpPr>
        <p:spPr>
          <a:xfrm>
            <a:off x="4136809" y="2019300"/>
            <a:ext cx="2720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Google Shape;42;p5"/>
          <p:cNvSpPr/>
          <p:nvPr/>
        </p:nvSpPr>
        <p:spPr>
          <a:xfrm rot="-3810887">
            <a:off x="8182568" y="-538023"/>
            <a:ext cx="1444278" cy="1444278"/>
          </a:xfrm>
          <a:prstGeom prst="ellipse">
            <a:avLst/>
          </a:prstGeom>
          <a:solidFill>
            <a:srgbClr val="FFFFFF">
              <a:alpha val="53160"/>
            </a:srgbClr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8280000" algn="bl" rotWithShape="0">
              <a:srgbClr val="191919">
                <a:alpha val="4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" name="Google Shape;43;p5"/>
          <p:cNvPicPr preferRelativeResize="0"/>
          <p:nvPr/>
        </p:nvPicPr>
        <p:blipFill rotWithShape="1">
          <a:blip r:embed="rId2">
            <a:alphaModFix/>
          </a:blip>
          <a:srcRect l="62477" t="276" r="-1624" b="64693"/>
          <a:stretch/>
        </p:blipFill>
        <p:spPr>
          <a:xfrm rot="-5862568">
            <a:off x="8544292" y="-357161"/>
            <a:ext cx="883515" cy="88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810599">
            <a:off x="8348126" y="3986"/>
            <a:ext cx="652622" cy="6619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5" name="Google Shape;4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346454">
            <a:off x="7046978" y="-2150975"/>
            <a:ext cx="922850" cy="347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7"/>
          <p:cNvGrpSpPr/>
          <p:nvPr/>
        </p:nvGrpSpPr>
        <p:grpSpPr>
          <a:xfrm>
            <a:off x="-571922" y="2391127"/>
            <a:ext cx="3794896" cy="3908997"/>
            <a:chOff x="-571922" y="2391127"/>
            <a:chExt cx="3794896" cy="3908997"/>
          </a:xfrm>
        </p:grpSpPr>
        <p:sp>
          <p:nvSpPr>
            <p:cNvPr id="59" name="Google Shape;59;p7"/>
            <p:cNvSpPr/>
            <p:nvPr/>
          </p:nvSpPr>
          <p:spPr>
            <a:xfrm>
              <a:off x="-571922" y="2391127"/>
              <a:ext cx="1444200" cy="14442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1300574" y="4377724"/>
              <a:ext cx="1922400" cy="19224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1170125" y="1145800"/>
            <a:ext cx="3840300" cy="25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>
            <a:spLocks noGrp="1"/>
          </p:cNvSpPr>
          <p:nvPr>
            <p:ph type="pic" idx="2"/>
          </p:nvPr>
        </p:nvSpPr>
        <p:spPr>
          <a:xfrm>
            <a:off x="5247300" y="0"/>
            <a:ext cx="389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7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" name="Google Shape;6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607855">
            <a:off x="-542798" y="4053326"/>
            <a:ext cx="1081075" cy="40766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65" name="Google Shape;65;p7"/>
          <p:cNvGrpSpPr/>
          <p:nvPr/>
        </p:nvGrpSpPr>
        <p:grpSpPr>
          <a:xfrm>
            <a:off x="-406227" y="2610538"/>
            <a:ext cx="3450399" cy="3094212"/>
            <a:chOff x="-406227" y="2610538"/>
            <a:chExt cx="3450399" cy="3094212"/>
          </a:xfrm>
        </p:grpSpPr>
        <p:pic>
          <p:nvPicPr>
            <p:cNvPr id="66" name="Google Shape;66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90321" y="4745696"/>
              <a:ext cx="953851" cy="94505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7" name="Google Shape;67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406227" y="2610538"/>
              <a:ext cx="1046800" cy="1057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8" name="Google Shape;68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99175" y="4608501"/>
              <a:ext cx="1106524" cy="109624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9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Kanit"/>
                <a:ea typeface="Kanit"/>
                <a:cs typeface="Kanit"/>
                <a:sym typeface="Kan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473320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72" name="Google Shape;72;p8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3" name="Google Shape;7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05284">
            <a:off x="1991789" y="-1997150"/>
            <a:ext cx="328672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74;p8"/>
          <p:cNvGrpSpPr/>
          <p:nvPr/>
        </p:nvGrpSpPr>
        <p:grpSpPr>
          <a:xfrm>
            <a:off x="-1326773" y="1477458"/>
            <a:ext cx="5907575" cy="4228875"/>
            <a:chOff x="-1326773" y="1477458"/>
            <a:chExt cx="5907575" cy="4228875"/>
          </a:xfrm>
        </p:grpSpPr>
        <p:sp>
          <p:nvSpPr>
            <p:cNvPr id="75" name="Google Shape;75;p8"/>
            <p:cNvSpPr/>
            <p:nvPr/>
          </p:nvSpPr>
          <p:spPr>
            <a:xfrm rot="7811180">
              <a:off x="-905736" y="1898495"/>
              <a:ext cx="2057726" cy="2057726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rot="7811180">
              <a:off x="2102039" y="3227570"/>
              <a:ext cx="2057726" cy="2057726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-783249" y="2024600"/>
            <a:ext cx="4838424" cy="3093476"/>
            <a:chOff x="-783249" y="2024600"/>
            <a:chExt cx="4838424" cy="3093476"/>
          </a:xfrm>
        </p:grpSpPr>
        <p:pic>
          <p:nvPicPr>
            <p:cNvPr id="78" name="Google Shape;7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783249" y="2024600"/>
              <a:ext cx="1805499" cy="180549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9" name="Google Shape;7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46418" y="3609325"/>
              <a:ext cx="1508757" cy="150875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80" name="Google Shape;80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08574" y="3622528"/>
              <a:ext cx="938308" cy="95171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715100" y="2478725"/>
            <a:ext cx="4303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ubTitle" idx="1"/>
          </p:nvPr>
        </p:nvSpPr>
        <p:spPr>
          <a:xfrm>
            <a:off x="715168" y="3321777"/>
            <a:ext cx="43035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5" name="Google Shape;85;p9"/>
          <p:cNvGrpSpPr/>
          <p:nvPr/>
        </p:nvGrpSpPr>
        <p:grpSpPr>
          <a:xfrm>
            <a:off x="4251652" y="-657342"/>
            <a:ext cx="6109725" cy="6827138"/>
            <a:chOff x="4251652" y="-657342"/>
            <a:chExt cx="6109725" cy="6827138"/>
          </a:xfrm>
        </p:grpSpPr>
        <p:sp>
          <p:nvSpPr>
            <p:cNvPr id="86" name="Google Shape;86;p9"/>
            <p:cNvSpPr/>
            <p:nvPr/>
          </p:nvSpPr>
          <p:spPr>
            <a:xfrm rot="7811180">
              <a:off x="6983814" y="3691033"/>
              <a:ext cx="2057726" cy="2057726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 rot="7811180">
              <a:off x="4672689" y="-236305"/>
              <a:ext cx="2057726" cy="2057726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 rot="7811180">
              <a:off x="7882614" y="1310470"/>
              <a:ext cx="2057726" cy="2057726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9"/>
          <p:cNvGrpSpPr/>
          <p:nvPr/>
        </p:nvGrpSpPr>
        <p:grpSpPr>
          <a:xfrm>
            <a:off x="4411053" y="-1205141"/>
            <a:ext cx="8033512" cy="8505476"/>
            <a:chOff x="4411053" y="-1205141"/>
            <a:chExt cx="8033512" cy="8505476"/>
          </a:xfrm>
        </p:grpSpPr>
        <p:pic>
          <p:nvPicPr>
            <p:cNvPr id="90" name="Google Shape;90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291678">
              <a:off x="5148349" y="2919849"/>
              <a:ext cx="1368574" cy="427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6594102">
              <a:off x="9588576" y="-2425915"/>
              <a:ext cx="832375" cy="488819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92" name="Google Shape;92;p9"/>
          <p:cNvGrpSpPr/>
          <p:nvPr/>
        </p:nvGrpSpPr>
        <p:grpSpPr>
          <a:xfrm>
            <a:off x="4905650" y="35351"/>
            <a:ext cx="4738925" cy="5707449"/>
            <a:chOff x="4905650" y="35351"/>
            <a:chExt cx="4738925" cy="5707449"/>
          </a:xfrm>
        </p:grpSpPr>
        <p:pic>
          <p:nvPicPr>
            <p:cNvPr id="93" name="Google Shape;93;p9"/>
            <p:cNvPicPr preferRelativeResize="0"/>
            <p:nvPr/>
          </p:nvPicPr>
          <p:blipFill rotWithShape="1">
            <a:blip r:embed="rId4">
              <a:alphaModFix/>
            </a:blip>
            <a:srcRect l="62477" t="276" r="-1624" b="64693"/>
            <a:stretch/>
          </p:blipFill>
          <p:spPr>
            <a:xfrm rot="-2051986">
              <a:off x="5219831" y="254945"/>
              <a:ext cx="1131368" cy="11378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05650" y="184465"/>
              <a:ext cx="835699" cy="84764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95" name="Google Shape;95;p9"/>
            <p:cNvPicPr preferRelativeResize="0"/>
            <p:nvPr/>
          </p:nvPicPr>
          <p:blipFill rotWithShape="1">
            <a:blip r:embed="rId4">
              <a:alphaModFix/>
            </a:blip>
            <a:srcRect l="62477" t="276" r="-1624" b="64693"/>
            <a:stretch/>
          </p:blipFill>
          <p:spPr>
            <a:xfrm rot="-2051990">
              <a:off x="7298543" y="4029120"/>
              <a:ext cx="1428261" cy="1436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23225" y="1669212"/>
              <a:ext cx="1321350" cy="13402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0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>
            <a:spLocks noGrp="1"/>
          </p:cNvSpPr>
          <p:nvPr>
            <p:ph type="title"/>
          </p:nvPr>
        </p:nvSpPr>
        <p:spPr>
          <a:xfrm>
            <a:off x="720025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2" hasCustomPrompt="1"/>
          </p:nvPr>
        </p:nvSpPr>
        <p:spPr>
          <a:xfrm>
            <a:off x="1978850" y="1356998"/>
            <a:ext cx="7347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3" hasCustomPrompt="1"/>
          </p:nvPr>
        </p:nvSpPr>
        <p:spPr>
          <a:xfrm>
            <a:off x="1978850" y="2866627"/>
            <a:ext cx="7347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4" hasCustomPrompt="1"/>
          </p:nvPr>
        </p:nvSpPr>
        <p:spPr>
          <a:xfrm>
            <a:off x="4220925" y="1356998"/>
            <a:ext cx="7347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5" hasCustomPrompt="1"/>
          </p:nvPr>
        </p:nvSpPr>
        <p:spPr>
          <a:xfrm>
            <a:off x="4220925" y="2866627"/>
            <a:ext cx="7347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6" hasCustomPrompt="1"/>
          </p:nvPr>
        </p:nvSpPr>
        <p:spPr>
          <a:xfrm>
            <a:off x="6463000" y="1356998"/>
            <a:ext cx="7347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7" hasCustomPrompt="1"/>
          </p:nvPr>
        </p:nvSpPr>
        <p:spPr>
          <a:xfrm>
            <a:off x="6463000" y="2866627"/>
            <a:ext cx="7347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"/>
          </p:nvPr>
        </p:nvSpPr>
        <p:spPr>
          <a:xfrm>
            <a:off x="1978850" y="1929700"/>
            <a:ext cx="19659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8"/>
          </p:nvPr>
        </p:nvSpPr>
        <p:spPr>
          <a:xfrm>
            <a:off x="4220925" y="1929700"/>
            <a:ext cx="19659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9"/>
          </p:nvPr>
        </p:nvSpPr>
        <p:spPr>
          <a:xfrm>
            <a:off x="6463000" y="1929700"/>
            <a:ext cx="19659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3"/>
          </p:nvPr>
        </p:nvSpPr>
        <p:spPr>
          <a:xfrm>
            <a:off x="1978850" y="3466075"/>
            <a:ext cx="19659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4"/>
          </p:nvPr>
        </p:nvSpPr>
        <p:spPr>
          <a:xfrm>
            <a:off x="4220925" y="3466075"/>
            <a:ext cx="19659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5"/>
          </p:nvPr>
        </p:nvSpPr>
        <p:spPr>
          <a:xfrm>
            <a:off x="6463000" y="3466075"/>
            <a:ext cx="19659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5" name="Google Shape;125;p13"/>
          <p:cNvGrpSpPr/>
          <p:nvPr/>
        </p:nvGrpSpPr>
        <p:grpSpPr>
          <a:xfrm>
            <a:off x="-538822" y="2430877"/>
            <a:ext cx="3678050" cy="3568875"/>
            <a:chOff x="-538822" y="2430877"/>
            <a:chExt cx="3678050" cy="3568875"/>
          </a:xfrm>
        </p:grpSpPr>
        <p:sp>
          <p:nvSpPr>
            <p:cNvPr id="126" name="Google Shape;126;p13"/>
            <p:cNvSpPr/>
            <p:nvPr/>
          </p:nvSpPr>
          <p:spPr>
            <a:xfrm>
              <a:off x="1695028" y="4555552"/>
              <a:ext cx="1444200" cy="14442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-538822" y="2430877"/>
              <a:ext cx="1444200" cy="14442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13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9" name="Google Shape;129;p13"/>
          <p:cNvGrpSpPr/>
          <p:nvPr/>
        </p:nvGrpSpPr>
        <p:grpSpPr>
          <a:xfrm>
            <a:off x="-213301" y="2754043"/>
            <a:ext cx="3382286" cy="3248507"/>
            <a:chOff x="-213301" y="2754043"/>
            <a:chExt cx="3382286" cy="3248507"/>
          </a:xfrm>
        </p:grpSpPr>
        <p:grpSp>
          <p:nvGrpSpPr>
            <p:cNvPr id="130" name="Google Shape;130;p13"/>
            <p:cNvGrpSpPr/>
            <p:nvPr/>
          </p:nvGrpSpPr>
          <p:grpSpPr>
            <a:xfrm>
              <a:off x="-213301" y="2754043"/>
              <a:ext cx="3382286" cy="3248507"/>
              <a:chOff x="-228051" y="2709468"/>
              <a:chExt cx="3382286" cy="3248507"/>
            </a:xfrm>
          </p:grpSpPr>
          <p:pic>
            <p:nvPicPr>
              <p:cNvPr id="131" name="Google Shape;131;p1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-228051" y="2709468"/>
                <a:ext cx="857303" cy="79785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132" name="Google Shape;132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978861" y="4782601"/>
                <a:ext cx="1175374" cy="117537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</p:grpSp>
        <p:pic>
          <p:nvPicPr>
            <p:cNvPr id="133" name="Google Shape;13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38574" y="4701875"/>
              <a:ext cx="801625" cy="8138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134" name="Google Shape;13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99995">
            <a:off x="-1167512" y="4382129"/>
            <a:ext cx="2809728" cy="994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subTitle" idx="1"/>
          </p:nvPr>
        </p:nvSpPr>
        <p:spPr>
          <a:xfrm>
            <a:off x="1611550" y="2490377"/>
            <a:ext cx="2176200" cy="14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0"/>
          <p:cNvSpPr txBox="1">
            <a:spLocks noGrp="1"/>
          </p:cNvSpPr>
          <p:nvPr>
            <p:ph type="subTitle" idx="2"/>
          </p:nvPr>
        </p:nvSpPr>
        <p:spPr>
          <a:xfrm>
            <a:off x="3930125" y="2490375"/>
            <a:ext cx="2175300" cy="14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3"/>
          </p:nvPr>
        </p:nvSpPr>
        <p:spPr>
          <a:xfrm>
            <a:off x="6247800" y="2490375"/>
            <a:ext cx="2175300" cy="14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subTitle" idx="4"/>
          </p:nvPr>
        </p:nvSpPr>
        <p:spPr>
          <a:xfrm>
            <a:off x="1611550" y="203820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5"/>
          </p:nvPr>
        </p:nvSpPr>
        <p:spPr>
          <a:xfrm>
            <a:off x="3929675" y="203820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ubTitle" idx="6"/>
          </p:nvPr>
        </p:nvSpPr>
        <p:spPr>
          <a:xfrm>
            <a:off x="6247800" y="2038200"/>
            <a:ext cx="2176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anit"/>
              <a:buNone/>
              <a:defRPr sz="2400" b="1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0" y="0"/>
            <a:ext cx="320100" cy="3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8" name="Google Shape;218;p20"/>
          <p:cNvGrpSpPr/>
          <p:nvPr/>
        </p:nvGrpSpPr>
        <p:grpSpPr>
          <a:xfrm>
            <a:off x="-620801" y="2975044"/>
            <a:ext cx="3084717" cy="2788759"/>
            <a:chOff x="-620801" y="2975044"/>
            <a:chExt cx="3084717" cy="2788759"/>
          </a:xfrm>
        </p:grpSpPr>
        <p:sp>
          <p:nvSpPr>
            <p:cNvPr id="219" name="Google Shape;219;p20"/>
            <p:cNvSpPr/>
            <p:nvPr/>
          </p:nvSpPr>
          <p:spPr>
            <a:xfrm>
              <a:off x="1019716" y="4319602"/>
              <a:ext cx="1444200" cy="14442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/>
            <p:nvPr/>
          </p:nvSpPr>
          <p:spPr>
            <a:xfrm rot="1372132">
              <a:off x="-396916" y="3198929"/>
              <a:ext cx="1444329" cy="1444329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0"/>
          <p:cNvGrpSpPr/>
          <p:nvPr/>
        </p:nvGrpSpPr>
        <p:grpSpPr>
          <a:xfrm>
            <a:off x="-196953" y="3274028"/>
            <a:ext cx="2429163" cy="2322359"/>
            <a:chOff x="-196953" y="3274028"/>
            <a:chExt cx="2429163" cy="2322359"/>
          </a:xfrm>
        </p:grpSpPr>
        <p:pic>
          <p:nvPicPr>
            <p:cNvPr id="222" name="Google Shape;222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85410" y="4539013"/>
              <a:ext cx="1046800" cy="10573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23" name="Google Shape;223;p20"/>
            <p:cNvPicPr preferRelativeResize="0"/>
            <p:nvPr/>
          </p:nvPicPr>
          <p:blipFill rotWithShape="1">
            <a:blip r:embed="rId3">
              <a:alphaModFix/>
            </a:blip>
            <a:srcRect l="62477" t="276" r="-1624" b="64693"/>
            <a:stretch/>
          </p:blipFill>
          <p:spPr>
            <a:xfrm rot="-679549">
              <a:off x="-133591" y="3336966"/>
              <a:ext cx="711922" cy="7160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372451">
              <a:off x="86088" y="3651894"/>
              <a:ext cx="857302" cy="79785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25" name="Google Shape;2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078574">
            <a:off x="-744507" y="68687"/>
            <a:ext cx="608490" cy="35733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9" r:id="rId8"/>
    <p:sldLayoutId id="2147483666" r:id="rId9"/>
    <p:sldLayoutId id="2147483667" r:id="rId10"/>
    <p:sldLayoutId id="2147483670" r:id="rId11"/>
    <p:sldLayoutId id="214748367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>
            <a:spLocks noGrp="1"/>
          </p:cNvSpPr>
          <p:nvPr>
            <p:ph type="ctrTitle"/>
          </p:nvPr>
        </p:nvSpPr>
        <p:spPr>
          <a:xfrm>
            <a:off x="529510" y="510718"/>
            <a:ext cx="5416478" cy="23562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 sz="4000" dirty="0">
                <a:solidFill>
                  <a:schemeClr val="tx1">
                    <a:lumMod val="50000"/>
                  </a:schemeClr>
                </a:solidFill>
              </a:rPr>
              <a:t>RBP-ID</a:t>
            </a:r>
            <a:r>
              <a:rPr lang="en" sz="3200" dirty="0"/>
              <a:t> </a:t>
            </a:r>
            <a:br>
              <a:rPr lang="en" sz="3200" dirty="0"/>
            </a:br>
            <a:r>
              <a:rPr lang="en" sz="2800" dirty="0"/>
              <a:t>Development of a Web-Based Bioinformatics Tool for the Identification of Phage Receptor-Binding Proteins</a:t>
            </a:r>
            <a:endParaRPr sz="3200" dirty="0"/>
          </a:p>
        </p:txBody>
      </p:sp>
      <p:sp>
        <p:nvSpPr>
          <p:cNvPr id="345" name="Google Shape;345;p32"/>
          <p:cNvSpPr txBox="1">
            <a:spLocks noGrp="1"/>
          </p:cNvSpPr>
          <p:nvPr>
            <p:ph type="subTitle" idx="1"/>
          </p:nvPr>
        </p:nvSpPr>
        <p:spPr>
          <a:xfrm>
            <a:off x="593128" y="2891766"/>
            <a:ext cx="4527476" cy="794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 Cátia Rosário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Oriented by Silvio Santos and Óscar Dias</a:t>
            </a:r>
            <a:endParaRPr dirty="0"/>
          </a:p>
        </p:txBody>
      </p:sp>
      <p:grpSp>
        <p:nvGrpSpPr>
          <p:cNvPr id="346" name="Google Shape;346;p32"/>
          <p:cNvGrpSpPr/>
          <p:nvPr/>
        </p:nvGrpSpPr>
        <p:grpSpPr>
          <a:xfrm>
            <a:off x="5824849" y="2151966"/>
            <a:ext cx="2074503" cy="2153698"/>
            <a:chOff x="5736249" y="1829366"/>
            <a:chExt cx="2074503" cy="2153698"/>
          </a:xfrm>
        </p:grpSpPr>
        <p:sp>
          <p:nvSpPr>
            <p:cNvPr id="347" name="Google Shape;347;p32"/>
            <p:cNvSpPr/>
            <p:nvPr/>
          </p:nvSpPr>
          <p:spPr>
            <a:xfrm>
              <a:off x="5744642" y="1829366"/>
              <a:ext cx="2057700" cy="20577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8" name="Google Shape;348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051942">
              <a:off x="6062495" y="2123279"/>
              <a:ext cx="1422011" cy="1598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9" name="Google Shape;349;p32"/>
          <p:cNvGrpSpPr/>
          <p:nvPr/>
        </p:nvGrpSpPr>
        <p:grpSpPr>
          <a:xfrm>
            <a:off x="2773123" y="3454658"/>
            <a:ext cx="2057700" cy="2057700"/>
            <a:chOff x="2773123" y="3454658"/>
            <a:chExt cx="2057700" cy="2057700"/>
          </a:xfrm>
        </p:grpSpPr>
        <p:sp>
          <p:nvSpPr>
            <p:cNvPr id="350" name="Google Shape;350;p32"/>
            <p:cNvSpPr/>
            <p:nvPr/>
          </p:nvSpPr>
          <p:spPr>
            <a:xfrm>
              <a:off x="2773123" y="3454658"/>
              <a:ext cx="2057700" cy="20577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51" name="Google Shape;351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04727" y="4362607"/>
              <a:ext cx="1000533" cy="1000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6866" y="3543276"/>
              <a:ext cx="1476705" cy="147670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53" name="Google Shape;353;p32"/>
          <p:cNvGrpSpPr/>
          <p:nvPr/>
        </p:nvGrpSpPr>
        <p:grpSpPr>
          <a:xfrm>
            <a:off x="6371208" y="-637324"/>
            <a:ext cx="2057700" cy="2057700"/>
            <a:chOff x="6371208" y="-762849"/>
            <a:chExt cx="2057700" cy="2057700"/>
          </a:xfrm>
        </p:grpSpPr>
        <p:sp>
          <p:nvSpPr>
            <p:cNvPr id="354" name="Google Shape;354;p32"/>
            <p:cNvSpPr/>
            <p:nvPr/>
          </p:nvSpPr>
          <p:spPr>
            <a:xfrm>
              <a:off x="6371208" y="-762849"/>
              <a:ext cx="2057700" cy="20577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55" name="Google Shape;355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03163" y="-681423"/>
              <a:ext cx="1000525" cy="99124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56" name="Google Shape;356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95925" y="-29548"/>
              <a:ext cx="1000524" cy="98719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57" name="Google Shape;357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352605" y="112546"/>
              <a:ext cx="891376" cy="90496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 67">
            <a:extLst>
              <a:ext uri="{FF2B5EF4-FFF2-40B4-BE49-F238E27FC236}">
                <a16:creationId xmlns:a16="http://schemas.microsoft.com/office/drawing/2014/main" id="{EF43297B-8618-4840-8B3A-B49C9418AD99}"/>
              </a:ext>
            </a:extLst>
          </p:cNvPr>
          <p:cNvSpPr/>
          <p:nvPr/>
        </p:nvSpPr>
        <p:spPr>
          <a:xfrm>
            <a:off x="261076" y="1916077"/>
            <a:ext cx="1660966" cy="2027812"/>
          </a:xfrm>
          <a:custGeom>
            <a:avLst/>
            <a:gdLst/>
            <a:ahLst/>
            <a:cxnLst/>
            <a:rect l="l" t="t" r="r" b="b"/>
            <a:pathLst>
              <a:path w="6856040" h="3829050">
                <a:moveTo>
                  <a:pt x="0" y="0"/>
                </a:moveTo>
                <a:lnTo>
                  <a:pt x="6856040" y="0"/>
                </a:lnTo>
                <a:lnTo>
                  <a:pt x="6856040" y="3829050"/>
                </a:lnTo>
                <a:lnTo>
                  <a:pt x="0" y="38290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  <p:sp>
        <p:nvSpPr>
          <p:cNvPr id="87" name="Freeform 67">
            <a:extLst>
              <a:ext uri="{FF2B5EF4-FFF2-40B4-BE49-F238E27FC236}">
                <a16:creationId xmlns:a16="http://schemas.microsoft.com/office/drawing/2014/main" id="{D73BA053-A430-C26A-3979-5FFC05E43424}"/>
              </a:ext>
            </a:extLst>
          </p:cNvPr>
          <p:cNvSpPr/>
          <p:nvPr/>
        </p:nvSpPr>
        <p:spPr>
          <a:xfrm>
            <a:off x="2211889" y="3110765"/>
            <a:ext cx="3760119" cy="1653657"/>
          </a:xfrm>
          <a:custGeom>
            <a:avLst/>
            <a:gdLst/>
            <a:ahLst/>
            <a:cxnLst/>
            <a:rect l="l" t="t" r="r" b="b"/>
            <a:pathLst>
              <a:path w="6856040" h="3829050">
                <a:moveTo>
                  <a:pt x="0" y="0"/>
                </a:moveTo>
                <a:lnTo>
                  <a:pt x="6856040" y="0"/>
                </a:lnTo>
                <a:lnTo>
                  <a:pt x="6856040" y="3829050"/>
                </a:lnTo>
                <a:lnTo>
                  <a:pt x="0" y="38290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86" name="Freeform 67">
            <a:extLst>
              <a:ext uri="{FF2B5EF4-FFF2-40B4-BE49-F238E27FC236}">
                <a16:creationId xmlns:a16="http://schemas.microsoft.com/office/drawing/2014/main" id="{F89E80B6-0DD5-691E-37A3-355B2CF284A2}"/>
              </a:ext>
            </a:extLst>
          </p:cNvPr>
          <p:cNvSpPr/>
          <p:nvPr/>
        </p:nvSpPr>
        <p:spPr>
          <a:xfrm>
            <a:off x="6314379" y="986473"/>
            <a:ext cx="2529024" cy="3777949"/>
          </a:xfrm>
          <a:custGeom>
            <a:avLst/>
            <a:gdLst/>
            <a:ahLst/>
            <a:cxnLst/>
            <a:rect l="l" t="t" r="r" b="b"/>
            <a:pathLst>
              <a:path w="6856040" h="3829050">
                <a:moveTo>
                  <a:pt x="0" y="0"/>
                </a:moveTo>
                <a:lnTo>
                  <a:pt x="6856040" y="0"/>
                </a:lnTo>
                <a:lnTo>
                  <a:pt x="6856040" y="3829050"/>
                </a:lnTo>
                <a:lnTo>
                  <a:pt x="0" y="38290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85" name="Freeform 67">
            <a:extLst>
              <a:ext uri="{FF2B5EF4-FFF2-40B4-BE49-F238E27FC236}">
                <a16:creationId xmlns:a16="http://schemas.microsoft.com/office/drawing/2014/main" id="{E0AC79F0-EBFB-5615-840E-44439CF67562}"/>
              </a:ext>
            </a:extLst>
          </p:cNvPr>
          <p:cNvSpPr/>
          <p:nvPr/>
        </p:nvSpPr>
        <p:spPr>
          <a:xfrm>
            <a:off x="2220657" y="1009533"/>
            <a:ext cx="3760119" cy="1653657"/>
          </a:xfrm>
          <a:custGeom>
            <a:avLst/>
            <a:gdLst/>
            <a:ahLst/>
            <a:cxnLst/>
            <a:rect l="l" t="t" r="r" b="b"/>
            <a:pathLst>
              <a:path w="6856040" h="3829050">
                <a:moveTo>
                  <a:pt x="0" y="0"/>
                </a:moveTo>
                <a:lnTo>
                  <a:pt x="6856040" y="0"/>
                </a:lnTo>
                <a:lnTo>
                  <a:pt x="6856040" y="3829050"/>
                </a:lnTo>
                <a:lnTo>
                  <a:pt x="0" y="38290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5FF15696-40C5-318E-516B-E579D21CDC78}"/>
              </a:ext>
            </a:extLst>
          </p:cNvPr>
          <p:cNvGrpSpPr/>
          <p:nvPr/>
        </p:nvGrpSpPr>
        <p:grpSpPr>
          <a:xfrm rot="2699999">
            <a:off x="6592687" y="2432862"/>
            <a:ext cx="1810966" cy="2365323"/>
            <a:chOff x="0" y="0"/>
            <a:chExt cx="5315634" cy="665961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04EF27B-D586-7684-FAFB-8CA0CE6F0DDF}"/>
                </a:ext>
              </a:extLst>
            </p:cNvPr>
            <p:cNvSpPr/>
            <p:nvPr/>
          </p:nvSpPr>
          <p:spPr>
            <a:xfrm rot="-2699999">
              <a:off x="771598" y="2129301"/>
              <a:ext cx="3772439" cy="3745003"/>
            </a:xfrm>
            <a:custGeom>
              <a:avLst/>
              <a:gdLst/>
              <a:ahLst/>
              <a:cxnLst/>
              <a:rect l="l" t="t" r="r" b="b"/>
              <a:pathLst>
                <a:path w="3772439" h="3745003">
                  <a:moveTo>
                    <a:pt x="0" y="0"/>
                  </a:moveTo>
                  <a:lnTo>
                    <a:pt x="3772439" y="0"/>
                  </a:lnTo>
                  <a:lnTo>
                    <a:pt x="3772439" y="3745003"/>
                  </a:lnTo>
                  <a:lnTo>
                    <a:pt x="0" y="374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CC5DA44-8BBD-F89D-13C7-3E0A8802BE66}"/>
                </a:ext>
              </a:extLst>
            </p:cNvPr>
            <p:cNvSpPr/>
            <p:nvPr/>
          </p:nvSpPr>
          <p:spPr>
            <a:xfrm rot="6144560">
              <a:off x="1259137" y="1216793"/>
              <a:ext cx="2761966" cy="3392170"/>
            </a:xfrm>
            <a:custGeom>
              <a:avLst/>
              <a:gdLst/>
              <a:ahLst/>
              <a:cxnLst/>
              <a:rect l="l" t="t" r="r" b="b"/>
              <a:pathLst>
                <a:path w="2761966" h="3392170">
                  <a:moveTo>
                    <a:pt x="0" y="0"/>
                  </a:moveTo>
                  <a:lnTo>
                    <a:pt x="2761965" y="0"/>
                  </a:lnTo>
                  <a:lnTo>
                    <a:pt x="2761965" y="3392170"/>
                  </a:lnTo>
                  <a:lnTo>
                    <a:pt x="0" y="33921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 dirty="0"/>
            </a:p>
          </p:txBody>
        </p: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E3A5D6D8-4E29-E3A8-8211-DD1851815FED}"/>
                </a:ext>
              </a:extLst>
            </p:cNvPr>
            <p:cNvGrpSpPr/>
            <p:nvPr/>
          </p:nvGrpSpPr>
          <p:grpSpPr>
            <a:xfrm>
              <a:off x="1396064" y="1120140"/>
              <a:ext cx="640151" cy="744903"/>
              <a:chOff x="0" y="0"/>
              <a:chExt cx="698500" cy="812800"/>
            </a:xfrm>
          </p:grpSpPr>
          <p:sp>
            <p:nvSpPr>
              <p:cNvPr id="51" name="Freeform 9">
                <a:extLst>
                  <a:ext uri="{FF2B5EF4-FFF2-40B4-BE49-F238E27FC236}">
                    <a16:creationId xmlns:a16="http://schemas.microsoft.com/office/drawing/2014/main" id="{AC31B440-2E5B-38BA-4493-25B9CF28D05F}"/>
                  </a:ext>
                </a:extLst>
              </p:cNvPr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C2EABA"/>
              </a:solidFill>
              <a:ln w="38100" cap="sq">
                <a:solidFill>
                  <a:srgbClr val="40638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" name="TextBox 10">
                <a:extLst>
                  <a:ext uri="{FF2B5EF4-FFF2-40B4-BE49-F238E27FC236}">
                    <a16:creationId xmlns:a16="http://schemas.microsoft.com/office/drawing/2014/main" id="{AE927068-CBAC-1C9C-DAE5-DFE553558D19}"/>
                  </a:ext>
                </a:extLst>
              </p:cNvPr>
              <p:cNvSpPr txBox="1"/>
              <p:nvPr/>
            </p:nvSpPr>
            <p:spPr>
              <a:xfrm>
                <a:off x="0" y="111125"/>
                <a:ext cx="698500" cy="561975"/>
              </a:xfrm>
              <a:prstGeom prst="rect">
                <a:avLst/>
              </a:prstGeom>
            </p:spPr>
            <p:txBody>
              <a:bodyPr lIns="14189" tIns="14189" rIns="14189" bIns="14189" rtlCol="0" anchor="ctr"/>
              <a:lstStyle/>
              <a:p>
                <a:pPr marL="0" lvl="0" indent="0" algn="ctr">
                  <a:lnSpc>
                    <a:spcPts val="31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59D727A9-087F-5A9D-6519-3F8B08047390}"/>
                </a:ext>
              </a:extLst>
            </p:cNvPr>
            <p:cNvSpPr/>
            <p:nvPr/>
          </p:nvSpPr>
          <p:spPr>
            <a:xfrm>
              <a:off x="1545412" y="1306503"/>
              <a:ext cx="311542" cy="400554"/>
            </a:xfrm>
            <a:custGeom>
              <a:avLst/>
              <a:gdLst/>
              <a:ahLst/>
              <a:cxnLst/>
              <a:rect l="l" t="t" r="r" b="b"/>
              <a:pathLst>
                <a:path w="311542" h="400554">
                  <a:moveTo>
                    <a:pt x="0" y="0"/>
                  </a:moveTo>
                  <a:lnTo>
                    <a:pt x="311542" y="0"/>
                  </a:lnTo>
                  <a:lnTo>
                    <a:pt x="311542" y="400554"/>
                  </a:lnTo>
                  <a:lnTo>
                    <a:pt x="0" y="400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A702AA14-6D02-B084-A2FD-1895C79A0516}"/>
                </a:ext>
              </a:extLst>
            </p:cNvPr>
            <p:cNvSpPr/>
            <p:nvPr/>
          </p:nvSpPr>
          <p:spPr>
            <a:xfrm rot="-10800000">
              <a:off x="1396064" y="1822422"/>
              <a:ext cx="640030" cy="379758"/>
            </a:xfrm>
            <a:custGeom>
              <a:avLst/>
              <a:gdLst/>
              <a:ahLst/>
              <a:cxnLst/>
              <a:rect l="l" t="t" r="r" b="b"/>
              <a:pathLst>
                <a:path w="640030" h="379758">
                  <a:moveTo>
                    <a:pt x="0" y="0"/>
                  </a:moveTo>
                  <a:lnTo>
                    <a:pt x="640029" y="0"/>
                  </a:lnTo>
                  <a:lnTo>
                    <a:pt x="640029" y="379758"/>
                  </a:lnTo>
                  <a:lnTo>
                    <a:pt x="0" y="3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r="-29" b="-96445"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1709199B-C5FF-6CB3-9B30-768ED4477301}"/>
                </a:ext>
              </a:extLst>
            </p:cNvPr>
            <p:cNvGrpSpPr/>
            <p:nvPr/>
          </p:nvGrpSpPr>
          <p:grpSpPr>
            <a:xfrm>
              <a:off x="2264815" y="1546929"/>
              <a:ext cx="640151" cy="744903"/>
              <a:chOff x="0" y="0"/>
              <a:chExt cx="698500" cy="812800"/>
            </a:xfrm>
          </p:grpSpPr>
          <p:sp>
            <p:nvSpPr>
              <p:cNvPr id="49" name="Freeform 14">
                <a:extLst>
                  <a:ext uri="{FF2B5EF4-FFF2-40B4-BE49-F238E27FC236}">
                    <a16:creationId xmlns:a16="http://schemas.microsoft.com/office/drawing/2014/main" id="{269B5CB2-5AE9-1C24-1277-095F15667F5E}"/>
                  </a:ext>
                </a:extLst>
              </p:cNvPr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C2EABA"/>
              </a:solidFill>
              <a:ln w="38100" cap="sq">
                <a:solidFill>
                  <a:srgbClr val="40638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0" name="TextBox 15">
                <a:extLst>
                  <a:ext uri="{FF2B5EF4-FFF2-40B4-BE49-F238E27FC236}">
                    <a16:creationId xmlns:a16="http://schemas.microsoft.com/office/drawing/2014/main" id="{B9D835B0-D1F9-CE69-94B9-38C9656937BB}"/>
                  </a:ext>
                </a:extLst>
              </p:cNvPr>
              <p:cNvSpPr txBox="1"/>
              <p:nvPr/>
            </p:nvSpPr>
            <p:spPr>
              <a:xfrm>
                <a:off x="0" y="111125"/>
                <a:ext cx="698500" cy="561975"/>
              </a:xfrm>
              <a:prstGeom prst="rect">
                <a:avLst/>
              </a:prstGeom>
            </p:spPr>
            <p:txBody>
              <a:bodyPr lIns="14189" tIns="14189" rIns="14189" bIns="14189" rtlCol="0" anchor="ctr"/>
              <a:lstStyle/>
              <a:p>
                <a:pPr marL="0" lvl="0" indent="0" algn="ctr">
                  <a:lnSpc>
                    <a:spcPts val="31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90AC8520-3DAD-FCE4-4892-5436A8A9B36C}"/>
                </a:ext>
              </a:extLst>
            </p:cNvPr>
            <p:cNvSpPr/>
            <p:nvPr/>
          </p:nvSpPr>
          <p:spPr>
            <a:xfrm>
              <a:off x="2414163" y="1733292"/>
              <a:ext cx="311542" cy="400554"/>
            </a:xfrm>
            <a:custGeom>
              <a:avLst/>
              <a:gdLst/>
              <a:ahLst/>
              <a:cxnLst/>
              <a:rect l="l" t="t" r="r" b="b"/>
              <a:pathLst>
                <a:path w="311542" h="400554">
                  <a:moveTo>
                    <a:pt x="0" y="0"/>
                  </a:moveTo>
                  <a:lnTo>
                    <a:pt x="311543" y="0"/>
                  </a:lnTo>
                  <a:lnTo>
                    <a:pt x="311543" y="400554"/>
                  </a:lnTo>
                  <a:lnTo>
                    <a:pt x="0" y="400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DAE33CAC-C68B-CB09-26BE-9DCDDCD959DE}"/>
                </a:ext>
              </a:extLst>
            </p:cNvPr>
            <p:cNvSpPr/>
            <p:nvPr/>
          </p:nvSpPr>
          <p:spPr>
            <a:xfrm rot="-10800000">
              <a:off x="2264815" y="2249211"/>
              <a:ext cx="640030" cy="379758"/>
            </a:xfrm>
            <a:custGeom>
              <a:avLst/>
              <a:gdLst/>
              <a:ahLst/>
              <a:cxnLst/>
              <a:rect l="l" t="t" r="r" b="b"/>
              <a:pathLst>
                <a:path w="640030" h="379758">
                  <a:moveTo>
                    <a:pt x="0" y="0"/>
                  </a:moveTo>
                  <a:lnTo>
                    <a:pt x="640030" y="0"/>
                  </a:lnTo>
                  <a:lnTo>
                    <a:pt x="640030" y="379758"/>
                  </a:lnTo>
                  <a:lnTo>
                    <a:pt x="0" y="3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r="-29" b="-96445"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EBB0A95E-4CBE-6D2D-582B-D422B8117F72}"/>
                </a:ext>
              </a:extLst>
            </p:cNvPr>
            <p:cNvGrpSpPr/>
            <p:nvPr/>
          </p:nvGrpSpPr>
          <p:grpSpPr>
            <a:xfrm>
              <a:off x="3134980" y="1120140"/>
              <a:ext cx="640151" cy="744903"/>
              <a:chOff x="0" y="0"/>
              <a:chExt cx="698500" cy="812800"/>
            </a:xfrm>
          </p:grpSpPr>
          <p:sp>
            <p:nvSpPr>
              <p:cNvPr id="47" name="Freeform 19">
                <a:extLst>
                  <a:ext uri="{FF2B5EF4-FFF2-40B4-BE49-F238E27FC236}">
                    <a16:creationId xmlns:a16="http://schemas.microsoft.com/office/drawing/2014/main" id="{196D67E3-832E-1965-3391-BFCE2F18A712}"/>
                  </a:ext>
                </a:extLst>
              </p:cNvPr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C2EABA"/>
              </a:solidFill>
              <a:ln w="38100" cap="sq">
                <a:solidFill>
                  <a:srgbClr val="40638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8" name="TextBox 20">
                <a:extLst>
                  <a:ext uri="{FF2B5EF4-FFF2-40B4-BE49-F238E27FC236}">
                    <a16:creationId xmlns:a16="http://schemas.microsoft.com/office/drawing/2014/main" id="{3DAB8731-2390-92FD-D84C-DEC81C283FDF}"/>
                  </a:ext>
                </a:extLst>
              </p:cNvPr>
              <p:cNvSpPr txBox="1"/>
              <p:nvPr/>
            </p:nvSpPr>
            <p:spPr>
              <a:xfrm>
                <a:off x="0" y="111125"/>
                <a:ext cx="698500" cy="561975"/>
              </a:xfrm>
              <a:prstGeom prst="rect">
                <a:avLst/>
              </a:prstGeom>
            </p:spPr>
            <p:txBody>
              <a:bodyPr lIns="14189" tIns="14189" rIns="14189" bIns="14189" rtlCol="0" anchor="ctr"/>
              <a:lstStyle/>
              <a:p>
                <a:pPr marL="0" lvl="0" indent="0" algn="ctr">
                  <a:lnSpc>
                    <a:spcPts val="31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DF2D2635-A3FB-BC43-496D-269643713B7E}"/>
                </a:ext>
              </a:extLst>
            </p:cNvPr>
            <p:cNvSpPr/>
            <p:nvPr/>
          </p:nvSpPr>
          <p:spPr>
            <a:xfrm>
              <a:off x="3284328" y="1306503"/>
              <a:ext cx="311542" cy="400554"/>
            </a:xfrm>
            <a:custGeom>
              <a:avLst/>
              <a:gdLst/>
              <a:ahLst/>
              <a:cxnLst/>
              <a:rect l="l" t="t" r="r" b="b"/>
              <a:pathLst>
                <a:path w="311542" h="400554">
                  <a:moveTo>
                    <a:pt x="0" y="0"/>
                  </a:moveTo>
                  <a:lnTo>
                    <a:pt x="311543" y="0"/>
                  </a:lnTo>
                  <a:lnTo>
                    <a:pt x="311543" y="400554"/>
                  </a:lnTo>
                  <a:lnTo>
                    <a:pt x="0" y="400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16EC3621-E937-AE9E-327E-6F07E571B7F5}"/>
                </a:ext>
              </a:extLst>
            </p:cNvPr>
            <p:cNvSpPr/>
            <p:nvPr/>
          </p:nvSpPr>
          <p:spPr>
            <a:xfrm rot="-10800000">
              <a:off x="3134980" y="1822422"/>
              <a:ext cx="640030" cy="379758"/>
            </a:xfrm>
            <a:custGeom>
              <a:avLst/>
              <a:gdLst/>
              <a:ahLst/>
              <a:cxnLst/>
              <a:rect l="l" t="t" r="r" b="b"/>
              <a:pathLst>
                <a:path w="640030" h="379758">
                  <a:moveTo>
                    <a:pt x="0" y="0"/>
                  </a:moveTo>
                  <a:lnTo>
                    <a:pt x="640030" y="0"/>
                  </a:lnTo>
                  <a:lnTo>
                    <a:pt x="640030" y="379758"/>
                  </a:lnTo>
                  <a:lnTo>
                    <a:pt x="0" y="3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r="-29" b="-96445"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17" name="Group 23">
              <a:extLst>
                <a:ext uri="{FF2B5EF4-FFF2-40B4-BE49-F238E27FC236}">
                  <a16:creationId xmlns:a16="http://schemas.microsoft.com/office/drawing/2014/main" id="{1578F3ED-E9E8-D0EF-9171-FEFEDA4C33AD}"/>
                </a:ext>
              </a:extLst>
            </p:cNvPr>
            <p:cNvGrpSpPr/>
            <p:nvPr/>
          </p:nvGrpSpPr>
          <p:grpSpPr>
            <a:xfrm>
              <a:off x="1396064" y="0"/>
              <a:ext cx="640151" cy="744903"/>
              <a:chOff x="0" y="0"/>
              <a:chExt cx="698500" cy="812800"/>
            </a:xfrm>
          </p:grpSpPr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D41EA0BF-A33C-6925-30B2-F9578A8C21D5}"/>
                  </a:ext>
                </a:extLst>
              </p:cNvPr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C2EABA"/>
              </a:solidFill>
              <a:ln w="38100" cap="sq">
                <a:solidFill>
                  <a:srgbClr val="40638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6" name="TextBox 25">
                <a:extLst>
                  <a:ext uri="{FF2B5EF4-FFF2-40B4-BE49-F238E27FC236}">
                    <a16:creationId xmlns:a16="http://schemas.microsoft.com/office/drawing/2014/main" id="{D1A7FD3A-0F14-E4CF-19EB-24CAACFD0CC3}"/>
                  </a:ext>
                </a:extLst>
              </p:cNvPr>
              <p:cNvSpPr txBox="1"/>
              <p:nvPr/>
            </p:nvSpPr>
            <p:spPr>
              <a:xfrm>
                <a:off x="0" y="111125"/>
                <a:ext cx="698500" cy="561975"/>
              </a:xfrm>
              <a:prstGeom prst="rect">
                <a:avLst/>
              </a:prstGeom>
            </p:spPr>
            <p:txBody>
              <a:bodyPr lIns="14189" tIns="14189" rIns="14189" bIns="14189" rtlCol="0" anchor="ctr"/>
              <a:lstStyle/>
              <a:p>
                <a:pPr marL="0" lvl="0" indent="0" algn="ctr">
                  <a:lnSpc>
                    <a:spcPts val="31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2E44D71A-3A31-2BCE-1C1D-03584008F92D}"/>
                </a:ext>
              </a:extLst>
            </p:cNvPr>
            <p:cNvSpPr/>
            <p:nvPr/>
          </p:nvSpPr>
          <p:spPr>
            <a:xfrm>
              <a:off x="1545412" y="186363"/>
              <a:ext cx="311542" cy="400554"/>
            </a:xfrm>
            <a:custGeom>
              <a:avLst/>
              <a:gdLst/>
              <a:ahLst/>
              <a:cxnLst/>
              <a:rect l="l" t="t" r="r" b="b"/>
              <a:pathLst>
                <a:path w="311542" h="400554">
                  <a:moveTo>
                    <a:pt x="0" y="0"/>
                  </a:moveTo>
                  <a:lnTo>
                    <a:pt x="311542" y="0"/>
                  </a:lnTo>
                  <a:lnTo>
                    <a:pt x="311542" y="400555"/>
                  </a:lnTo>
                  <a:lnTo>
                    <a:pt x="0" y="400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8C4D9389-8F7A-C58B-2A49-09CC02B9E4B0}"/>
                </a:ext>
              </a:extLst>
            </p:cNvPr>
            <p:cNvSpPr/>
            <p:nvPr/>
          </p:nvSpPr>
          <p:spPr>
            <a:xfrm rot="-10800000">
              <a:off x="1396064" y="702282"/>
              <a:ext cx="640030" cy="379758"/>
            </a:xfrm>
            <a:custGeom>
              <a:avLst/>
              <a:gdLst/>
              <a:ahLst/>
              <a:cxnLst/>
              <a:rect l="l" t="t" r="r" b="b"/>
              <a:pathLst>
                <a:path w="640030" h="379758">
                  <a:moveTo>
                    <a:pt x="0" y="0"/>
                  </a:moveTo>
                  <a:lnTo>
                    <a:pt x="640029" y="0"/>
                  </a:lnTo>
                  <a:lnTo>
                    <a:pt x="640029" y="379758"/>
                  </a:lnTo>
                  <a:lnTo>
                    <a:pt x="0" y="3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r="-29" b="-96445"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20" name="Group 28">
              <a:extLst>
                <a:ext uri="{FF2B5EF4-FFF2-40B4-BE49-F238E27FC236}">
                  <a16:creationId xmlns:a16="http://schemas.microsoft.com/office/drawing/2014/main" id="{DBBAEFC4-9B2C-2B46-C668-DB1BBA5D78E8}"/>
                </a:ext>
              </a:extLst>
            </p:cNvPr>
            <p:cNvGrpSpPr/>
            <p:nvPr/>
          </p:nvGrpSpPr>
          <p:grpSpPr>
            <a:xfrm>
              <a:off x="2264815" y="426789"/>
              <a:ext cx="640151" cy="744903"/>
              <a:chOff x="0" y="0"/>
              <a:chExt cx="698500" cy="812800"/>
            </a:xfrm>
          </p:grpSpPr>
          <p:sp>
            <p:nvSpPr>
              <p:cNvPr id="43" name="Freeform 29">
                <a:extLst>
                  <a:ext uri="{FF2B5EF4-FFF2-40B4-BE49-F238E27FC236}">
                    <a16:creationId xmlns:a16="http://schemas.microsoft.com/office/drawing/2014/main" id="{C4C80F7B-F761-766D-41AB-F6B35CAEC111}"/>
                  </a:ext>
                </a:extLst>
              </p:cNvPr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C2EABA"/>
              </a:solidFill>
              <a:ln w="38100" cap="sq">
                <a:solidFill>
                  <a:srgbClr val="40638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4" name="TextBox 30">
                <a:extLst>
                  <a:ext uri="{FF2B5EF4-FFF2-40B4-BE49-F238E27FC236}">
                    <a16:creationId xmlns:a16="http://schemas.microsoft.com/office/drawing/2014/main" id="{EDD66F51-9810-C700-83B6-BDFDF59C372F}"/>
                  </a:ext>
                </a:extLst>
              </p:cNvPr>
              <p:cNvSpPr txBox="1"/>
              <p:nvPr/>
            </p:nvSpPr>
            <p:spPr>
              <a:xfrm>
                <a:off x="0" y="111125"/>
                <a:ext cx="698500" cy="561975"/>
              </a:xfrm>
              <a:prstGeom prst="rect">
                <a:avLst/>
              </a:prstGeom>
            </p:spPr>
            <p:txBody>
              <a:bodyPr lIns="14189" tIns="14189" rIns="14189" bIns="14189" rtlCol="0" anchor="ctr"/>
              <a:lstStyle/>
              <a:p>
                <a:pPr marL="0" lvl="0" indent="0" algn="ctr">
                  <a:lnSpc>
                    <a:spcPts val="31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id="{885D71A1-CEDF-CC73-8A50-0C4ECF8C167E}"/>
                </a:ext>
              </a:extLst>
            </p:cNvPr>
            <p:cNvSpPr/>
            <p:nvPr/>
          </p:nvSpPr>
          <p:spPr>
            <a:xfrm>
              <a:off x="2414163" y="613152"/>
              <a:ext cx="311542" cy="400554"/>
            </a:xfrm>
            <a:custGeom>
              <a:avLst/>
              <a:gdLst/>
              <a:ahLst/>
              <a:cxnLst/>
              <a:rect l="l" t="t" r="r" b="b"/>
              <a:pathLst>
                <a:path w="311542" h="400554">
                  <a:moveTo>
                    <a:pt x="0" y="0"/>
                  </a:moveTo>
                  <a:lnTo>
                    <a:pt x="311543" y="0"/>
                  </a:lnTo>
                  <a:lnTo>
                    <a:pt x="311543" y="400554"/>
                  </a:lnTo>
                  <a:lnTo>
                    <a:pt x="0" y="400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32">
              <a:extLst>
                <a:ext uri="{FF2B5EF4-FFF2-40B4-BE49-F238E27FC236}">
                  <a16:creationId xmlns:a16="http://schemas.microsoft.com/office/drawing/2014/main" id="{B41A2281-9112-A3E2-2F3E-1B3C6E5389D1}"/>
                </a:ext>
              </a:extLst>
            </p:cNvPr>
            <p:cNvSpPr/>
            <p:nvPr/>
          </p:nvSpPr>
          <p:spPr>
            <a:xfrm rot="-10800000">
              <a:off x="2264815" y="1129071"/>
              <a:ext cx="640030" cy="379758"/>
            </a:xfrm>
            <a:custGeom>
              <a:avLst/>
              <a:gdLst/>
              <a:ahLst/>
              <a:cxnLst/>
              <a:rect l="l" t="t" r="r" b="b"/>
              <a:pathLst>
                <a:path w="640030" h="379758">
                  <a:moveTo>
                    <a:pt x="0" y="0"/>
                  </a:moveTo>
                  <a:lnTo>
                    <a:pt x="640030" y="0"/>
                  </a:lnTo>
                  <a:lnTo>
                    <a:pt x="640030" y="379758"/>
                  </a:lnTo>
                  <a:lnTo>
                    <a:pt x="0" y="3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r="-29" b="-96445"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23" name="Group 33">
              <a:extLst>
                <a:ext uri="{FF2B5EF4-FFF2-40B4-BE49-F238E27FC236}">
                  <a16:creationId xmlns:a16="http://schemas.microsoft.com/office/drawing/2014/main" id="{CA55CC88-CF5E-8246-F6F2-BFBA4A4DA9A3}"/>
                </a:ext>
              </a:extLst>
            </p:cNvPr>
            <p:cNvGrpSpPr/>
            <p:nvPr/>
          </p:nvGrpSpPr>
          <p:grpSpPr>
            <a:xfrm>
              <a:off x="3134980" y="0"/>
              <a:ext cx="640151" cy="744903"/>
              <a:chOff x="0" y="0"/>
              <a:chExt cx="698500" cy="812800"/>
            </a:xfrm>
          </p:grpSpPr>
          <p:sp>
            <p:nvSpPr>
              <p:cNvPr id="41" name="Freeform 34">
                <a:extLst>
                  <a:ext uri="{FF2B5EF4-FFF2-40B4-BE49-F238E27FC236}">
                    <a16:creationId xmlns:a16="http://schemas.microsoft.com/office/drawing/2014/main" id="{D462C61F-7E6E-9EE4-EB42-1CD674847608}"/>
                  </a:ext>
                </a:extLst>
              </p:cNvPr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C2EABA"/>
              </a:solidFill>
              <a:ln w="38100" cap="sq">
                <a:solidFill>
                  <a:srgbClr val="40638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" name="TextBox 35">
                <a:extLst>
                  <a:ext uri="{FF2B5EF4-FFF2-40B4-BE49-F238E27FC236}">
                    <a16:creationId xmlns:a16="http://schemas.microsoft.com/office/drawing/2014/main" id="{0C93DE21-3234-97CF-55A3-7C109563E340}"/>
                  </a:ext>
                </a:extLst>
              </p:cNvPr>
              <p:cNvSpPr txBox="1"/>
              <p:nvPr/>
            </p:nvSpPr>
            <p:spPr>
              <a:xfrm>
                <a:off x="0" y="111125"/>
                <a:ext cx="698500" cy="561975"/>
              </a:xfrm>
              <a:prstGeom prst="rect">
                <a:avLst/>
              </a:prstGeom>
            </p:spPr>
            <p:txBody>
              <a:bodyPr lIns="14189" tIns="14189" rIns="14189" bIns="14189" rtlCol="0" anchor="ctr"/>
              <a:lstStyle/>
              <a:p>
                <a:pPr marL="0" lvl="0" indent="0" algn="ctr">
                  <a:lnSpc>
                    <a:spcPts val="31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Freeform 36">
              <a:extLst>
                <a:ext uri="{FF2B5EF4-FFF2-40B4-BE49-F238E27FC236}">
                  <a16:creationId xmlns:a16="http://schemas.microsoft.com/office/drawing/2014/main" id="{62192039-877D-47C0-0281-7305974F1047}"/>
                </a:ext>
              </a:extLst>
            </p:cNvPr>
            <p:cNvSpPr/>
            <p:nvPr/>
          </p:nvSpPr>
          <p:spPr>
            <a:xfrm>
              <a:off x="3284328" y="186363"/>
              <a:ext cx="311542" cy="400554"/>
            </a:xfrm>
            <a:custGeom>
              <a:avLst/>
              <a:gdLst/>
              <a:ahLst/>
              <a:cxnLst/>
              <a:rect l="l" t="t" r="r" b="b"/>
              <a:pathLst>
                <a:path w="311542" h="400554">
                  <a:moveTo>
                    <a:pt x="0" y="0"/>
                  </a:moveTo>
                  <a:lnTo>
                    <a:pt x="311543" y="0"/>
                  </a:lnTo>
                  <a:lnTo>
                    <a:pt x="311543" y="400555"/>
                  </a:lnTo>
                  <a:lnTo>
                    <a:pt x="0" y="400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37">
              <a:extLst>
                <a:ext uri="{FF2B5EF4-FFF2-40B4-BE49-F238E27FC236}">
                  <a16:creationId xmlns:a16="http://schemas.microsoft.com/office/drawing/2014/main" id="{56B1EB80-236E-2CA5-1446-E2B34808338A}"/>
                </a:ext>
              </a:extLst>
            </p:cNvPr>
            <p:cNvSpPr/>
            <p:nvPr/>
          </p:nvSpPr>
          <p:spPr>
            <a:xfrm rot="-10800000">
              <a:off x="3134980" y="702282"/>
              <a:ext cx="640030" cy="379758"/>
            </a:xfrm>
            <a:custGeom>
              <a:avLst/>
              <a:gdLst/>
              <a:ahLst/>
              <a:cxnLst/>
              <a:rect l="l" t="t" r="r" b="b"/>
              <a:pathLst>
                <a:path w="640030" h="379758">
                  <a:moveTo>
                    <a:pt x="0" y="0"/>
                  </a:moveTo>
                  <a:lnTo>
                    <a:pt x="640030" y="0"/>
                  </a:lnTo>
                  <a:lnTo>
                    <a:pt x="640030" y="379758"/>
                  </a:lnTo>
                  <a:lnTo>
                    <a:pt x="0" y="3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r="-29" b="-96445"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26" name="Group 38">
              <a:extLst>
                <a:ext uri="{FF2B5EF4-FFF2-40B4-BE49-F238E27FC236}">
                  <a16:creationId xmlns:a16="http://schemas.microsoft.com/office/drawing/2014/main" id="{3EDA1A21-554B-D87C-8456-BB70BDAC9EB1}"/>
                </a:ext>
              </a:extLst>
            </p:cNvPr>
            <p:cNvGrpSpPr/>
            <p:nvPr/>
          </p:nvGrpSpPr>
          <p:grpSpPr>
            <a:xfrm>
              <a:off x="1396064" y="2238364"/>
              <a:ext cx="640151" cy="744903"/>
              <a:chOff x="0" y="0"/>
              <a:chExt cx="698500" cy="812800"/>
            </a:xfrm>
          </p:grpSpPr>
          <p:sp>
            <p:nvSpPr>
              <p:cNvPr id="39" name="Freeform 39">
                <a:extLst>
                  <a:ext uri="{FF2B5EF4-FFF2-40B4-BE49-F238E27FC236}">
                    <a16:creationId xmlns:a16="http://schemas.microsoft.com/office/drawing/2014/main" id="{6DE58B60-F847-A268-8FC5-465D7B94D607}"/>
                  </a:ext>
                </a:extLst>
              </p:cNvPr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C2EABA"/>
              </a:solidFill>
              <a:ln w="38100" cap="sq">
                <a:solidFill>
                  <a:srgbClr val="40638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" name="TextBox 40">
                <a:extLst>
                  <a:ext uri="{FF2B5EF4-FFF2-40B4-BE49-F238E27FC236}">
                    <a16:creationId xmlns:a16="http://schemas.microsoft.com/office/drawing/2014/main" id="{46906E5E-FF04-132C-D30D-69E16A46B0C0}"/>
                  </a:ext>
                </a:extLst>
              </p:cNvPr>
              <p:cNvSpPr txBox="1"/>
              <p:nvPr/>
            </p:nvSpPr>
            <p:spPr>
              <a:xfrm>
                <a:off x="0" y="111125"/>
                <a:ext cx="698500" cy="561975"/>
              </a:xfrm>
              <a:prstGeom prst="rect">
                <a:avLst/>
              </a:prstGeom>
            </p:spPr>
            <p:txBody>
              <a:bodyPr lIns="14189" tIns="14189" rIns="14189" bIns="14189" rtlCol="0" anchor="ctr"/>
              <a:lstStyle/>
              <a:p>
                <a:pPr marL="0" lvl="0" indent="0" algn="ctr">
                  <a:lnSpc>
                    <a:spcPts val="31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Freeform 41">
              <a:extLst>
                <a:ext uri="{FF2B5EF4-FFF2-40B4-BE49-F238E27FC236}">
                  <a16:creationId xmlns:a16="http://schemas.microsoft.com/office/drawing/2014/main" id="{9E445C31-116C-65C5-22BE-198563C6D80A}"/>
                </a:ext>
              </a:extLst>
            </p:cNvPr>
            <p:cNvSpPr/>
            <p:nvPr/>
          </p:nvSpPr>
          <p:spPr>
            <a:xfrm>
              <a:off x="1545412" y="2424727"/>
              <a:ext cx="311542" cy="400554"/>
            </a:xfrm>
            <a:custGeom>
              <a:avLst/>
              <a:gdLst/>
              <a:ahLst/>
              <a:cxnLst/>
              <a:rect l="l" t="t" r="r" b="b"/>
              <a:pathLst>
                <a:path w="311542" h="400554">
                  <a:moveTo>
                    <a:pt x="0" y="0"/>
                  </a:moveTo>
                  <a:lnTo>
                    <a:pt x="311542" y="0"/>
                  </a:lnTo>
                  <a:lnTo>
                    <a:pt x="311542" y="400554"/>
                  </a:lnTo>
                  <a:lnTo>
                    <a:pt x="0" y="400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42">
              <a:extLst>
                <a:ext uri="{FF2B5EF4-FFF2-40B4-BE49-F238E27FC236}">
                  <a16:creationId xmlns:a16="http://schemas.microsoft.com/office/drawing/2014/main" id="{03893CF1-D9C9-A044-AF56-E83D8C18BB17}"/>
                </a:ext>
              </a:extLst>
            </p:cNvPr>
            <p:cNvSpPr/>
            <p:nvPr/>
          </p:nvSpPr>
          <p:spPr>
            <a:xfrm rot="-10800000">
              <a:off x="1396064" y="2940646"/>
              <a:ext cx="640030" cy="379758"/>
            </a:xfrm>
            <a:custGeom>
              <a:avLst/>
              <a:gdLst/>
              <a:ahLst/>
              <a:cxnLst/>
              <a:rect l="l" t="t" r="r" b="b"/>
              <a:pathLst>
                <a:path w="640030" h="379758">
                  <a:moveTo>
                    <a:pt x="0" y="0"/>
                  </a:moveTo>
                  <a:lnTo>
                    <a:pt x="640029" y="0"/>
                  </a:lnTo>
                  <a:lnTo>
                    <a:pt x="640029" y="379758"/>
                  </a:lnTo>
                  <a:lnTo>
                    <a:pt x="0" y="3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r="-29" b="-96445"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29" name="Group 43">
              <a:extLst>
                <a:ext uri="{FF2B5EF4-FFF2-40B4-BE49-F238E27FC236}">
                  <a16:creationId xmlns:a16="http://schemas.microsoft.com/office/drawing/2014/main" id="{53AB273E-E420-D0AA-2DE6-5A1E66FFD423}"/>
                </a:ext>
              </a:extLst>
            </p:cNvPr>
            <p:cNvGrpSpPr/>
            <p:nvPr/>
          </p:nvGrpSpPr>
          <p:grpSpPr>
            <a:xfrm>
              <a:off x="2264815" y="2665153"/>
              <a:ext cx="640151" cy="744903"/>
              <a:chOff x="0" y="0"/>
              <a:chExt cx="698500" cy="812800"/>
            </a:xfrm>
          </p:grpSpPr>
          <p:sp>
            <p:nvSpPr>
              <p:cNvPr id="37" name="Freeform 44">
                <a:extLst>
                  <a:ext uri="{FF2B5EF4-FFF2-40B4-BE49-F238E27FC236}">
                    <a16:creationId xmlns:a16="http://schemas.microsoft.com/office/drawing/2014/main" id="{D1CB6CE7-9ABB-123C-2808-F12D18708111}"/>
                  </a:ext>
                </a:extLst>
              </p:cNvPr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C2EABA"/>
              </a:solidFill>
              <a:ln w="38100" cap="sq">
                <a:solidFill>
                  <a:srgbClr val="40638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" name="TextBox 45">
                <a:extLst>
                  <a:ext uri="{FF2B5EF4-FFF2-40B4-BE49-F238E27FC236}">
                    <a16:creationId xmlns:a16="http://schemas.microsoft.com/office/drawing/2014/main" id="{9DC8E508-9D76-710F-E991-79B71B7B9DC4}"/>
                  </a:ext>
                </a:extLst>
              </p:cNvPr>
              <p:cNvSpPr txBox="1"/>
              <p:nvPr/>
            </p:nvSpPr>
            <p:spPr>
              <a:xfrm>
                <a:off x="0" y="111125"/>
                <a:ext cx="698500" cy="561975"/>
              </a:xfrm>
              <a:prstGeom prst="rect">
                <a:avLst/>
              </a:prstGeom>
            </p:spPr>
            <p:txBody>
              <a:bodyPr lIns="14189" tIns="14189" rIns="14189" bIns="14189" rtlCol="0" anchor="ctr"/>
              <a:lstStyle/>
              <a:p>
                <a:pPr marL="0" lvl="0" indent="0" algn="ctr">
                  <a:lnSpc>
                    <a:spcPts val="31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0" name="Freeform 46">
              <a:extLst>
                <a:ext uri="{FF2B5EF4-FFF2-40B4-BE49-F238E27FC236}">
                  <a16:creationId xmlns:a16="http://schemas.microsoft.com/office/drawing/2014/main" id="{D4970384-F5FF-49EF-2F93-BB29452AE382}"/>
                </a:ext>
              </a:extLst>
            </p:cNvPr>
            <p:cNvSpPr/>
            <p:nvPr/>
          </p:nvSpPr>
          <p:spPr>
            <a:xfrm>
              <a:off x="2414163" y="2851516"/>
              <a:ext cx="311542" cy="400554"/>
            </a:xfrm>
            <a:custGeom>
              <a:avLst/>
              <a:gdLst/>
              <a:ahLst/>
              <a:cxnLst/>
              <a:rect l="l" t="t" r="r" b="b"/>
              <a:pathLst>
                <a:path w="311542" h="400554">
                  <a:moveTo>
                    <a:pt x="0" y="0"/>
                  </a:moveTo>
                  <a:lnTo>
                    <a:pt x="311543" y="0"/>
                  </a:lnTo>
                  <a:lnTo>
                    <a:pt x="311543" y="400554"/>
                  </a:lnTo>
                  <a:lnTo>
                    <a:pt x="0" y="400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47">
              <a:extLst>
                <a:ext uri="{FF2B5EF4-FFF2-40B4-BE49-F238E27FC236}">
                  <a16:creationId xmlns:a16="http://schemas.microsoft.com/office/drawing/2014/main" id="{9F571276-CC20-55F4-D5F0-3093A2B0ACA1}"/>
                </a:ext>
              </a:extLst>
            </p:cNvPr>
            <p:cNvSpPr/>
            <p:nvPr/>
          </p:nvSpPr>
          <p:spPr>
            <a:xfrm rot="-10800000">
              <a:off x="2264815" y="3367435"/>
              <a:ext cx="640030" cy="379758"/>
            </a:xfrm>
            <a:custGeom>
              <a:avLst/>
              <a:gdLst/>
              <a:ahLst/>
              <a:cxnLst/>
              <a:rect l="l" t="t" r="r" b="b"/>
              <a:pathLst>
                <a:path w="640030" h="379758">
                  <a:moveTo>
                    <a:pt x="0" y="0"/>
                  </a:moveTo>
                  <a:lnTo>
                    <a:pt x="640030" y="0"/>
                  </a:lnTo>
                  <a:lnTo>
                    <a:pt x="640030" y="379758"/>
                  </a:lnTo>
                  <a:lnTo>
                    <a:pt x="0" y="3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r="-29" b="-96445"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32" name="Group 48">
              <a:extLst>
                <a:ext uri="{FF2B5EF4-FFF2-40B4-BE49-F238E27FC236}">
                  <a16:creationId xmlns:a16="http://schemas.microsoft.com/office/drawing/2014/main" id="{1AADB35F-775E-1A67-9085-A99A01760CCA}"/>
                </a:ext>
              </a:extLst>
            </p:cNvPr>
            <p:cNvGrpSpPr/>
            <p:nvPr/>
          </p:nvGrpSpPr>
          <p:grpSpPr>
            <a:xfrm>
              <a:off x="3134980" y="2238364"/>
              <a:ext cx="640151" cy="744903"/>
              <a:chOff x="0" y="0"/>
              <a:chExt cx="698500" cy="812800"/>
            </a:xfrm>
          </p:grpSpPr>
          <p:sp>
            <p:nvSpPr>
              <p:cNvPr id="35" name="Freeform 49">
                <a:extLst>
                  <a:ext uri="{FF2B5EF4-FFF2-40B4-BE49-F238E27FC236}">
                    <a16:creationId xmlns:a16="http://schemas.microsoft.com/office/drawing/2014/main" id="{2D216C0F-255E-36DF-E793-EC386D30AFEB}"/>
                  </a:ext>
                </a:extLst>
              </p:cNvPr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C2EABA"/>
              </a:solidFill>
              <a:ln w="38100" cap="sq">
                <a:solidFill>
                  <a:srgbClr val="40638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6" name="TextBox 50">
                <a:extLst>
                  <a:ext uri="{FF2B5EF4-FFF2-40B4-BE49-F238E27FC236}">
                    <a16:creationId xmlns:a16="http://schemas.microsoft.com/office/drawing/2014/main" id="{86790C9C-8BE1-1B6D-7EE7-1DCAB7DBFCDE}"/>
                  </a:ext>
                </a:extLst>
              </p:cNvPr>
              <p:cNvSpPr txBox="1"/>
              <p:nvPr/>
            </p:nvSpPr>
            <p:spPr>
              <a:xfrm>
                <a:off x="0" y="111125"/>
                <a:ext cx="698500" cy="561975"/>
              </a:xfrm>
              <a:prstGeom prst="rect">
                <a:avLst/>
              </a:prstGeom>
            </p:spPr>
            <p:txBody>
              <a:bodyPr lIns="14189" tIns="14189" rIns="14189" bIns="14189" rtlCol="0" anchor="ctr"/>
              <a:lstStyle/>
              <a:p>
                <a:pPr marL="0" lvl="0" indent="0" algn="ctr">
                  <a:lnSpc>
                    <a:spcPts val="31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3" name="Freeform 51">
              <a:extLst>
                <a:ext uri="{FF2B5EF4-FFF2-40B4-BE49-F238E27FC236}">
                  <a16:creationId xmlns:a16="http://schemas.microsoft.com/office/drawing/2014/main" id="{6DBF0F9E-C242-7D38-238E-C328387D0EC0}"/>
                </a:ext>
              </a:extLst>
            </p:cNvPr>
            <p:cNvSpPr/>
            <p:nvPr/>
          </p:nvSpPr>
          <p:spPr>
            <a:xfrm>
              <a:off x="3284328" y="2424727"/>
              <a:ext cx="311542" cy="400554"/>
            </a:xfrm>
            <a:custGeom>
              <a:avLst/>
              <a:gdLst/>
              <a:ahLst/>
              <a:cxnLst/>
              <a:rect l="l" t="t" r="r" b="b"/>
              <a:pathLst>
                <a:path w="311542" h="400554">
                  <a:moveTo>
                    <a:pt x="0" y="0"/>
                  </a:moveTo>
                  <a:lnTo>
                    <a:pt x="311543" y="0"/>
                  </a:lnTo>
                  <a:lnTo>
                    <a:pt x="311543" y="400554"/>
                  </a:lnTo>
                  <a:lnTo>
                    <a:pt x="0" y="400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52">
              <a:extLst>
                <a:ext uri="{FF2B5EF4-FFF2-40B4-BE49-F238E27FC236}">
                  <a16:creationId xmlns:a16="http://schemas.microsoft.com/office/drawing/2014/main" id="{B7BDCBA6-7024-7D1B-4DEB-B9476B7B5413}"/>
                </a:ext>
              </a:extLst>
            </p:cNvPr>
            <p:cNvSpPr/>
            <p:nvPr/>
          </p:nvSpPr>
          <p:spPr>
            <a:xfrm rot="-10800000">
              <a:off x="3134980" y="2940646"/>
              <a:ext cx="640030" cy="379758"/>
            </a:xfrm>
            <a:custGeom>
              <a:avLst/>
              <a:gdLst/>
              <a:ahLst/>
              <a:cxnLst/>
              <a:rect l="l" t="t" r="r" b="b"/>
              <a:pathLst>
                <a:path w="640030" h="379758">
                  <a:moveTo>
                    <a:pt x="0" y="0"/>
                  </a:moveTo>
                  <a:lnTo>
                    <a:pt x="640030" y="0"/>
                  </a:lnTo>
                  <a:lnTo>
                    <a:pt x="640030" y="379758"/>
                  </a:lnTo>
                  <a:lnTo>
                    <a:pt x="0" y="3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r="-29" b="-96445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3" name="Group 54">
            <a:extLst>
              <a:ext uri="{FF2B5EF4-FFF2-40B4-BE49-F238E27FC236}">
                <a16:creationId xmlns:a16="http://schemas.microsoft.com/office/drawing/2014/main" id="{A4DE9B5B-8AEB-1062-7D63-06433C796098}"/>
              </a:ext>
            </a:extLst>
          </p:cNvPr>
          <p:cNvGrpSpPr/>
          <p:nvPr/>
        </p:nvGrpSpPr>
        <p:grpSpPr>
          <a:xfrm>
            <a:off x="850797" y="2191851"/>
            <a:ext cx="481524" cy="867372"/>
            <a:chOff x="0" y="0"/>
            <a:chExt cx="1376152" cy="2326092"/>
          </a:xfrm>
        </p:grpSpPr>
        <p:grpSp>
          <p:nvGrpSpPr>
            <p:cNvPr id="54" name="Group 55">
              <a:extLst>
                <a:ext uri="{FF2B5EF4-FFF2-40B4-BE49-F238E27FC236}">
                  <a16:creationId xmlns:a16="http://schemas.microsoft.com/office/drawing/2014/main" id="{1D7BD235-1045-91C5-926C-44674085AF76}"/>
                </a:ext>
              </a:extLst>
            </p:cNvPr>
            <p:cNvGrpSpPr/>
            <p:nvPr/>
          </p:nvGrpSpPr>
          <p:grpSpPr>
            <a:xfrm>
              <a:off x="0" y="0"/>
              <a:ext cx="1376152" cy="1601340"/>
              <a:chOff x="0" y="0"/>
              <a:chExt cx="698500" cy="812800"/>
            </a:xfrm>
          </p:grpSpPr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EF1BDE6E-A22F-9004-5E0E-437F0C313D9B}"/>
                  </a:ext>
                </a:extLst>
              </p:cNvPr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C2EABA"/>
              </a:solidFill>
              <a:ln w="66675" cap="sq">
                <a:solidFill>
                  <a:srgbClr val="40638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D938B08-BE7C-1767-20BF-CA9E670685AC}"/>
                  </a:ext>
                </a:extLst>
              </p:cNvPr>
              <p:cNvSpPr txBox="1"/>
              <p:nvPr/>
            </p:nvSpPr>
            <p:spPr>
              <a:xfrm>
                <a:off x="0" y="111125"/>
                <a:ext cx="698500" cy="561975"/>
              </a:xfrm>
              <a:prstGeom prst="rect">
                <a:avLst/>
              </a:prstGeom>
            </p:spPr>
            <p:txBody>
              <a:bodyPr lIns="25866" tIns="25866" rIns="25866" bIns="25866" rtlCol="0" anchor="ctr"/>
              <a:lstStyle/>
              <a:p>
                <a:pPr marL="0" lvl="0" indent="0" algn="ctr">
                  <a:lnSpc>
                    <a:spcPts val="31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5" name="Freeform 58">
              <a:extLst>
                <a:ext uri="{FF2B5EF4-FFF2-40B4-BE49-F238E27FC236}">
                  <a16:creationId xmlns:a16="http://schemas.microsoft.com/office/drawing/2014/main" id="{2319C2EB-108F-A944-4630-D51078674FC5}"/>
                </a:ext>
              </a:extLst>
            </p:cNvPr>
            <p:cNvSpPr/>
            <p:nvPr/>
          </p:nvSpPr>
          <p:spPr>
            <a:xfrm>
              <a:off x="321058" y="400630"/>
              <a:ext cx="669731" cy="861083"/>
            </a:xfrm>
            <a:custGeom>
              <a:avLst/>
              <a:gdLst/>
              <a:ahLst/>
              <a:cxnLst/>
              <a:rect l="l" t="t" r="r" b="b"/>
              <a:pathLst>
                <a:path w="669731" h="861083">
                  <a:moveTo>
                    <a:pt x="0" y="0"/>
                  </a:moveTo>
                  <a:lnTo>
                    <a:pt x="669732" y="0"/>
                  </a:lnTo>
                  <a:lnTo>
                    <a:pt x="669732" y="861083"/>
                  </a:lnTo>
                  <a:lnTo>
                    <a:pt x="0" y="861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59">
              <a:extLst>
                <a:ext uri="{FF2B5EF4-FFF2-40B4-BE49-F238E27FC236}">
                  <a16:creationId xmlns:a16="http://schemas.microsoft.com/office/drawing/2014/main" id="{59C8390F-0613-65C6-A3D4-738FD62E5501}"/>
                </a:ext>
              </a:extLst>
            </p:cNvPr>
            <p:cNvSpPr/>
            <p:nvPr/>
          </p:nvSpPr>
          <p:spPr>
            <a:xfrm rot="-10800000">
              <a:off x="0" y="1509716"/>
              <a:ext cx="1375890" cy="816376"/>
            </a:xfrm>
            <a:custGeom>
              <a:avLst/>
              <a:gdLst/>
              <a:ahLst/>
              <a:cxnLst/>
              <a:rect l="l" t="t" r="r" b="b"/>
              <a:pathLst>
                <a:path w="1375890" h="816376">
                  <a:moveTo>
                    <a:pt x="0" y="0"/>
                  </a:moveTo>
                  <a:lnTo>
                    <a:pt x="1375890" y="0"/>
                  </a:lnTo>
                  <a:lnTo>
                    <a:pt x="1375890" y="816376"/>
                  </a:lnTo>
                  <a:lnTo>
                    <a:pt x="0" y="816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r="-29" b="-96445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9" name="Group 60">
            <a:extLst>
              <a:ext uri="{FF2B5EF4-FFF2-40B4-BE49-F238E27FC236}">
                <a16:creationId xmlns:a16="http://schemas.microsoft.com/office/drawing/2014/main" id="{A6A75B7D-3BBB-CAAD-C54C-BA1862AB3D25}"/>
              </a:ext>
            </a:extLst>
          </p:cNvPr>
          <p:cNvGrpSpPr/>
          <p:nvPr/>
        </p:nvGrpSpPr>
        <p:grpSpPr>
          <a:xfrm>
            <a:off x="4215481" y="3179405"/>
            <a:ext cx="1698805" cy="1569306"/>
            <a:chOff x="0" y="0"/>
            <a:chExt cx="3616768" cy="3161622"/>
          </a:xfrm>
        </p:grpSpPr>
        <p:sp>
          <p:nvSpPr>
            <p:cNvPr id="60" name="Freeform 61">
              <a:extLst>
                <a:ext uri="{FF2B5EF4-FFF2-40B4-BE49-F238E27FC236}">
                  <a16:creationId xmlns:a16="http://schemas.microsoft.com/office/drawing/2014/main" id="{66E064A3-5A23-8A12-CFC9-994BABDDDE46}"/>
                </a:ext>
              </a:extLst>
            </p:cNvPr>
            <p:cNvSpPr/>
            <p:nvPr/>
          </p:nvSpPr>
          <p:spPr>
            <a:xfrm>
              <a:off x="0" y="431186"/>
              <a:ext cx="2750439" cy="2730435"/>
            </a:xfrm>
            <a:custGeom>
              <a:avLst/>
              <a:gdLst/>
              <a:ahLst/>
              <a:cxnLst/>
              <a:rect l="l" t="t" r="r" b="b"/>
              <a:pathLst>
                <a:path w="2750439" h="2730435">
                  <a:moveTo>
                    <a:pt x="0" y="0"/>
                  </a:moveTo>
                  <a:lnTo>
                    <a:pt x="2750439" y="0"/>
                  </a:lnTo>
                  <a:lnTo>
                    <a:pt x="2750439" y="2730436"/>
                  </a:lnTo>
                  <a:lnTo>
                    <a:pt x="0" y="2730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62">
              <a:extLst>
                <a:ext uri="{FF2B5EF4-FFF2-40B4-BE49-F238E27FC236}">
                  <a16:creationId xmlns:a16="http://schemas.microsoft.com/office/drawing/2014/main" id="{D9FCA9D2-17CD-39C3-FC57-0066A744E92C}"/>
                </a:ext>
              </a:extLst>
            </p:cNvPr>
            <p:cNvSpPr/>
            <p:nvPr/>
          </p:nvSpPr>
          <p:spPr>
            <a:xfrm>
              <a:off x="1736735" y="1336106"/>
              <a:ext cx="411102" cy="528559"/>
            </a:xfrm>
            <a:custGeom>
              <a:avLst/>
              <a:gdLst/>
              <a:ahLst/>
              <a:cxnLst/>
              <a:rect l="l" t="t" r="r" b="b"/>
              <a:pathLst>
                <a:path w="411102" h="528559">
                  <a:moveTo>
                    <a:pt x="0" y="0"/>
                  </a:moveTo>
                  <a:lnTo>
                    <a:pt x="411101" y="0"/>
                  </a:lnTo>
                  <a:lnTo>
                    <a:pt x="411101" y="528559"/>
                  </a:lnTo>
                  <a:lnTo>
                    <a:pt x="0" y="528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grpSp>
          <p:nvGrpSpPr>
            <p:cNvPr id="62" name="Group 63">
              <a:extLst>
                <a:ext uri="{FF2B5EF4-FFF2-40B4-BE49-F238E27FC236}">
                  <a16:creationId xmlns:a16="http://schemas.microsoft.com/office/drawing/2014/main" id="{F01D754C-0854-DEB4-A8A4-B9CDF6911475}"/>
                </a:ext>
              </a:extLst>
            </p:cNvPr>
            <p:cNvGrpSpPr/>
            <p:nvPr/>
          </p:nvGrpSpPr>
          <p:grpSpPr>
            <a:xfrm rot="2623423">
              <a:off x="2635281" y="143121"/>
              <a:ext cx="776811" cy="903925"/>
              <a:chOff x="0" y="0"/>
              <a:chExt cx="698500" cy="812800"/>
            </a:xfrm>
          </p:grpSpPr>
          <p:sp>
            <p:nvSpPr>
              <p:cNvPr id="64" name="Freeform 64">
                <a:extLst>
                  <a:ext uri="{FF2B5EF4-FFF2-40B4-BE49-F238E27FC236}">
                    <a16:creationId xmlns:a16="http://schemas.microsoft.com/office/drawing/2014/main" id="{4CA0882C-1E97-5702-E00F-FEEAAAE2E83D}"/>
                  </a:ext>
                </a:extLst>
              </p:cNvPr>
              <p:cNvSpPr/>
              <p:nvPr/>
            </p:nvSpPr>
            <p:spPr>
              <a:xfrm>
                <a:off x="0" y="0"/>
                <a:ext cx="6985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812800">
                    <a:moveTo>
                      <a:pt x="349250" y="0"/>
                    </a:moveTo>
                    <a:lnTo>
                      <a:pt x="698500" y="203200"/>
                    </a:lnTo>
                    <a:lnTo>
                      <a:pt x="698500" y="609600"/>
                    </a:lnTo>
                    <a:lnTo>
                      <a:pt x="349250" y="812800"/>
                    </a:lnTo>
                    <a:lnTo>
                      <a:pt x="0" y="609600"/>
                    </a:lnTo>
                    <a:lnTo>
                      <a:pt x="0" y="203200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C2EABA"/>
              </a:solidFill>
              <a:ln w="38100" cap="sq">
                <a:solidFill>
                  <a:srgbClr val="406387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5" name="TextBox 65">
                <a:extLst>
                  <a:ext uri="{FF2B5EF4-FFF2-40B4-BE49-F238E27FC236}">
                    <a16:creationId xmlns:a16="http://schemas.microsoft.com/office/drawing/2014/main" id="{0B8E227E-11BB-339E-53CA-4FDF80CEFA2E}"/>
                  </a:ext>
                </a:extLst>
              </p:cNvPr>
              <p:cNvSpPr txBox="1"/>
              <p:nvPr/>
            </p:nvSpPr>
            <p:spPr>
              <a:xfrm>
                <a:off x="0" y="111125"/>
                <a:ext cx="698500" cy="561975"/>
              </a:xfrm>
              <a:prstGeom prst="rect">
                <a:avLst/>
              </a:prstGeom>
            </p:spPr>
            <p:txBody>
              <a:bodyPr lIns="18723" tIns="18723" rIns="18723" bIns="18723" rtlCol="0" anchor="ctr"/>
              <a:lstStyle/>
              <a:p>
                <a:pPr marL="0" lvl="0" indent="0" algn="ctr">
                  <a:lnSpc>
                    <a:spcPts val="31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3" name="Freeform 66">
              <a:extLst>
                <a:ext uri="{FF2B5EF4-FFF2-40B4-BE49-F238E27FC236}">
                  <a16:creationId xmlns:a16="http://schemas.microsoft.com/office/drawing/2014/main" id="{627020EA-90A3-D4F5-B1CA-6F7E7D02AACF}"/>
                </a:ext>
              </a:extLst>
            </p:cNvPr>
            <p:cNvSpPr/>
            <p:nvPr/>
          </p:nvSpPr>
          <p:spPr>
            <a:xfrm rot="-8176576">
              <a:off x="2199403" y="820382"/>
              <a:ext cx="776663" cy="460828"/>
            </a:xfrm>
            <a:custGeom>
              <a:avLst/>
              <a:gdLst/>
              <a:ahLst/>
              <a:cxnLst/>
              <a:rect l="l" t="t" r="r" b="b"/>
              <a:pathLst>
                <a:path w="776663" h="460828">
                  <a:moveTo>
                    <a:pt x="0" y="0"/>
                  </a:moveTo>
                  <a:lnTo>
                    <a:pt x="776663" y="0"/>
                  </a:lnTo>
                  <a:lnTo>
                    <a:pt x="776663" y="460828"/>
                  </a:lnTo>
                  <a:lnTo>
                    <a:pt x="0" y="460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r="-29" b="-96445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DDD51D4-3D48-7263-628A-4C06CA59A8F5}"/>
              </a:ext>
            </a:extLst>
          </p:cNvPr>
          <p:cNvGrpSpPr/>
          <p:nvPr/>
        </p:nvGrpSpPr>
        <p:grpSpPr>
          <a:xfrm>
            <a:off x="2349334" y="1086959"/>
            <a:ext cx="1328854" cy="1310642"/>
            <a:chOff x="2852322" y="165126"/>
            <a:chExt cx="2062829" cy="2047826"/>
          </a:xfrm>
        </p:grpSpPr>
        <p:sp>
          <p:nvSpPr>
            <p:cNvPr id="67" name="Freeform 70">
              <a:extLst>
                <a:ext uri="{FF2B5EF4-FFF2-40B4-BE49-F238E27FC236}">
                  <a16:creationId xmlns:a16="http://schemas.microsoft.com/office/drawing/2014/main" id="{2336AB79-B73F-80FF-0528-FF1989876A97}"/>
                </a:ext>
              </a:extLst>
            </p:cNvPr>
            <p:cNvSpPr/>
            <p:nvPr/>
          </p:nvSpPr>
          <p:spPr>
            <a:xfrm>
              <a:off x="2852322" y="165126"/>
              <a:ext cx="2062829" cy="2047826"/>
            </a:xfrm>
            <a:custGeom>
              <a:avLst/>
              <a:gdLst/>
              <a:ahLst/>
              <a:cxnLst/>
              <a:rect l="l" t="t" r="r" b="b"/>
              <a:pathLst>
                <a:path w="2062829" h="2047826">
                  <a:moveTo>
                    <a:pt x="0" y="0"/>
                  </a:moveTo>
                  <a:lnTo>
                    <a:pt x="2062828" y="0"/>
                  </a:lnTo>
                  <a:lnTo>
                    <a:pt x="2062828" y="2047826"/>
                  </a:lnTo>
                  <a:lnTo>
                    <a:pt x="0" y="2047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  <p:grpSp>
          <p:nvGrpSpPr>
            <p:cNvPr id="68" name="Group 71">
              <a:extLst>
                <a:ext uri="{FF2B5EF4-FFF2-40B4-BE49-F238E27FC236}">
                  <a16:creationId xmlns:a16="http://schemas.microsoft.com/office/drawing/2014/main" id="{281859A2-DA9B-809F-B383-73EADCF1BD74}"/>
                </a:ext>
              </a:extLst>
            </p:cNvPr>
            <p:cNvGrpSpPr/>
            <p:nvPr/>
          </p:nvGrpSpPr>
          <p:grpSpPr>
            <a:xfrm>
              <a:off x="3333743" y="463795"/>
              <a:ext cx="1213727" cy="1369467"/>
              <a:chOff x="0" y="0"/>
              <a:chExt cx="1618302" cy="1825956"/>
            </a:xfrm>
          </p:grpSpPr>
          <p:grpSp>
            <p:nvGrpSpPr>
              <p:cNvPr id="69" name="Group 72">
                <a:extLst>
                  <a:ext uri="{FF2B5EF4-FFF2-40B4-BE49-F238E27FC236}">
                    <a16:creationId xmlns:a16="http://schemas.microsoft.com/office/drawing/2014/main" id="{2BE4C6D5-6342-7037-F3A4-3638B8766BB1}"/>
                  </a:ext>
                </a:extLst>
              </p:cNvPr>
              <p:cNvGrpSpPr/>
              <p:nvPr/>
            </p:nvGrpSpPr>
            <p:grpSpPr>
              <a:xfrm>
                <a:off x="0" y="0"/>
                <a:ext cx="617900" cy="719011"/>
                <a:chOff x="0" y="0"/>
                <a:chExt cx="698500" cy="812800"/>
              </a:xfrm>
            </p:grpSpPr>
            <p:sp>
              <p:nvSpPr>
                <p:cNvPr id="78" name="Freeform 73">
                  <a:extLst>
                    <a:ext uri="{FF2B5EF4-FFF2-40B4-BE49-F238E27FC236}">
                      <a16:creationId xmlns:a16="http://schemas.microsoft.com/office/drawing/2014/main" id="{6CDA73F2-23EE-D0ED-47F1-660FC350E48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985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00" h="812800">
                      <a:moveTo>
                        <a:pt x="349250" y="0"/>
                      </a:moveTo>
                      <a:lnTo>
                        <a:pt x="698500" y="203200"/>
                      </a:lnTo>
                      <a:lnTo>
                        <a:pt x="698500" y="609600"/>
                      </a:lnTo>
                      <a:lnTo>
                        <a:pt x="349250" y="812800"/>
                      </a:lnTo>
                      <a:lnTo>
                        <a:pt x="0" y="609600"/>
                      </a:lnTo>
                      <a:lnTo>
                        <a:pt x="0" y="203200"/>
                      </a:lnTo>
                      <a:lnTo>
                        <a:pt x="349250" y="0"/>
                      </a:lnTo>
                      <a:close/>
                    </a:path>
                  </a:pathLst>
                </a:custGeom>
                <a:solidFill>
                  <a:srgbClr val="C2EABA"/>
                </a:solidFill>
                <a:ln w="38100" cap="sq">
                  <a:solidFill>
                    <a:srgbClr val="406387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9" name="TextBox 74">
                  <a:extLst>
                    <a:ext uri="{FF2B5EF4-FFF2-40B4-BE49-F238E27FC236}">
                      <a16:creationId xmlns:a16="http://schemas.microsoft.com/office/drawing/2014/main" id="{4BB3D12E-2E8C-AC98-C22E-9F186B676B2B}"/>
                    </a:ext>
                  </a:extLst>
                </p:cNvPr>
                <p:cNvSpPr txBox="1"/>
                <p:nvPr/>
              </p:nvSpPr>
              <p:spPr>
                <a:xfrm>
                  <a:off x="0" y="111125"/>
                  <a:ext cx="698500" cy="561975"/>
                </a:xfrm>
                <a:prstGeom prst="rect">
                  <a:avLst/>
                </a:prstGeom>
              </p:spPr>
              <p:txBody>
                <a:bodyPr lIns="13695" tIns="13695" rIns="13695" bIns="13695" rtlCol="0" anchor="ctr"/>
                <a:lstStyle/>
                <a:p>
                  <a:pPr marL="0" lvl="0" indent="0" algn="ctr">
                    <a:lnSpc>
                      <a:spcPts val="3120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70" name="Freeform 75">
                <a:extLst>
                  <a:ext uri="{FF2B5EF4-FFF2-40B4-BE49-F238E27FC236}">
                    <a16:creationId xmlns:a16="http://schemas.microsoft.com/office/drawing/2014/main" id="{C24A45D9-5AD1-515F-B670-331FBB5139D3}"/>
                  </a:ext>
                </a:extLst>
              </p:cNvPr>
              <p:cNvSpPr/>
              <p:nvPr/>
            </p:nvSpPr>
            <p:spPr>
              <a:xfrm>
                <a:off x="144157" y="179885"/>
                <a:ext cx="300713" cy="386631"/>
              </a:xfrm>
              <a:custGeom>
                <a:avLst/>
                <a:gdLst/>
                <a:ahLst/>
                <a:cxnLst/>
                <a:rect l="l" t="t" r="r" b="b"/>
                <a:pathLst>
                  <a:path w="300713" h="386631">
                    <a:moveTo>
                      <a:pt x="0" y="0"/>
                    </a:moveTo>
                    <a:lnTo>
                      <a:pt x="300713" y="0"/>
                    </a:lnTo>
                    <a:lnTo>
                      <a:pt x="300713" y="386631"/>
                    </a:lnTo>
                    <a:lnTo>
                      <a:pt x="0" y="386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1" name="Freeform 76">
                <a:extLst>
                  <a:ext uri="{FF2B5EF4-FFF2-40B4-BE49-F238E27FC236}">
                    <a16:creationId xmlns:a16="http://schemas.microsoft.com/office/drawing/2014/main" id="{E0C48B86-2621-18BD-7536-27CD703E90EC}"/>
                  </a:ext>
                </a:extLst>
              </p:cNvPr>
              <p:cNvSpPr/>
              <p:nvPr/>
            </p:nvSpPr>
            <p:spPr>
              <a:xfrm rot="-10800000">
                <a:off x="0" y="677871"/>
                <a:ext cx="617782" cy="366557"/>
              </a:xfrm>
              <a:custGeom>
                <a:avLst/>
                <a:gdLst/>
                <a:ahLst/>
                <a:cxnLst/>
                <a:rect l="l" t="t" r="r" b="b"/>
                <a:pathLst>
                  <a:path w="617782" h="366557">
                    <a:moveTo>
                      <a:pt x="0" y="0"/>
                    </a:moveTo>
                    <a:lnTo>
                      <a:pt x="617782" y="0"/>
                    </a:lnTo>
                    <a:lnTo>
                      <a:pt x="617782" y="366557"/>
                    </a:lnTo>
                    <a:lnTo>
                      <a:pt x="0" y="36655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 r="-29" b="-96445"/>
                </a:stretch>
              </a:blipFill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72" name="Group 77">
                <a:extLst>
                  <a:ext uri="{FF2B5EF4-FFF2-40B4-BE49-F238E27FC236}">
                    <a16:creationId xmlns:a16="http://schemas.microsoft.com/office/drawing/2014/main" id="{012E8339-BF3F-71AB-8522-CA64874F7779}"/>
                  </a:ext>
                </a:extLst>
              </p:cNvPr>
              <p:cNvGrpSpPr/>
              <p:nvPr/>
            </p:nvGrpSpPr>
            <p:grpSpPr>
              <a:xfrm>
                <a:off x="1000402" y="284630"/>
                <a:ext cx="617900" cy="719011"/>
                <a:chOff x="0" y="0"/>
                <a:chExt cx="698500" cy="812800"/>
              </a:xfrm>
            </p:grpSpPr>
            <p:sp>
              <p:nvSpPr>
                <p:cNvPr id="76" name="Freeform 78">
                  <a:extLst>
                    <a:ext uri="{FF2B5EF4-FFF2-40B4-BE49-F238E27FC236}">
                      <a16:creationId xmlns:a16="http://schemas.microsoft.com/office/drawing/2014/main" id="{849CAD6E-69F4-8587-E6D4-E98FB52B813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985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00" h="812800">
                      <a:moveTo>
                        <a:pt x="349250" y="0"/>
                      </a:moveTo>
                      <a:lnTo>
                        <a:pt x="698500" y="203200"/>
                      </a:lnTo>
                      <a:lnTo>
                        <a:pt x="698500" y="609600"/>
                      </a:lnTo>
                      <a:lnTo>
                        <a:pt x="349250" y="812800"/>
                      </a:lnTo>
                      <a:lnTo>
                        <a:pt x="0" y="609600"/>
                      </a:lnTo>
                      <a:lnTo>
                        <a:pt x="0" y="203200"/>
                      </a:lnTo>
                      <a:lnTo>
                        <a:pt x="349250" y="0"/>
                      </a:lnTo>
                      <a:close/>
                    </a:path>
                  </a:pathLst>
                </a:custGeom>
                <a:solidFill>
                  <a:srgbClr val="C2EABA"/>
                </a:solidFill>
                <a:ln w="38100" cap="sq">
                  <a:solidFill>
                    <a:srgbClr val="406387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7" name="TextBox 79">
                  <a:extLst>
                    <a:ext uri="{FF2B5EF4-FFF2-40B4-BE49-F238E27FC236}">
                      <a16:creationId xmlns:a16="http://schemas.microsoft.com/office/drawing/2014/main" id="{B0235CF2-AEC7-7BF5-47E0-6B5F61C91341}"/>
                    </a:ext>
                  </a:extLst>
                </p:cNvPr>
                <p:cNvSpPr txBox="1"/>
                <p:nvPr/>
              </p:nvSpPr>
              <p:spPr>
                <a:xfrm>
                  <a:off x="0" y="111125"/>
                  <a:ext cx="698500" cy="561975"/>
                </a:xfrm>
                <a:prstGeom prst="rect">
                  <a:avLst/>
                </a:prstGeom>
              </p:spPr>
              <p:txBody>
                <a:bodyPr lIns="13695" tIns="13695" rIns="13695" bIns="13695" rtlCol="0" anchor="ctr"/>
                <a:lstStyle/>
                <a:p>
                  <a:pPr marL="0" lvl="0" indent="0" algn="ctr">
                    <a:lnSpc>
                      <a:spcPts val="3120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73" name="Freeform 80">
                <a:extLst>
                  <a:ext uri="{FF2B5EF4-FFF2-40B4-BE49-F238E27FC236}">
                    <a16:creationId xmlns:a16="http://schemas.microsoft.com/office/drawing/2014/main" id="{9A4AAC06-6F76-9297-32A9-890F0DD94815}"/>
                  </a:ext>
                </a:extLst>
              </p:cNvPr>
              <p:cNvSpPr/>
              <p:nvPr/>
            </p:nvSpPr>
            <p:spPr>
              <a:xfrm>
                <a:off x="1144559" y="464515"/>
                <a:ext cx="300713" cy="386631"/>
              </a:xfrm>
              <a:custGeom>
                <a:avLst/>
                <a:gdLst/>
                <a:ahLst/>
                <a:cxnLst/>
                <a:rect l="l" t="t" r="r" b="b"/>
                <a:pathLst>
                  <a:path w="300713" h="386631">
                    <a:moveTo>
                      <a:pt x="0" y="0"/>
                    </a:moveTo>
                    <a:lnTo>
                      <a:pt x="300713" y="0"/>
                    </a:lnTo>
                    <a:lnTo>
                      <a:pt x="300713" y="386631"/>
                    </a:lnTo>
                    <a:lnTo>
                      <a:pt x="0" y="386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4" name="Freeform 81">
                <a:extLst>
                  <a:ext uri="{FF2B5EF4-FFF2-40B4-BE49-F238E27FC236}">
                    <a16:creationId xmlns:a16="http://schemas.microsoft.com/office/drawing/2014/main" id="{7C004431-C1C1-39C9-B8A1-3F2FA8AAA86C}"/>
                  </a:ext>
                </a:extLst>
              </p:cNvPr>
              <p:cNvSpPr/>
              <p:nvPr/>
            </p:nvSpPr>
            <p:spPr>
              <a:xfrm rot="-10800000">
                <a:off x="1000402" y="962501"/>
                <a:ext cx="617782" cy="366557"/>
              </a:xfrm>
              <a:custGeom>
                <a:avLst/>
                <a:gdLst/>
                <a:ahLst/>
                <a:cxnLst/>
                <a:rect l="l" t="t" r="r" b="b"/>
                <a:pathLst>
                  <a:path w="617782" h="366557">
                    <a:moveTo>
                      <a:pt x="0" y="0"/>
                    </a:moveTo>
                    <a:lnTo>
                      <a:pt x="617783" y="0"/>
                    </a:lnTo>
                    <a:lnTo>
                      <a:pt x="617783" y="366557"/>
                    </a:lnTo>
                    <a:lnTo>
                      <a:pt x="0" y="36655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 r="-29" b="-96445"/>
                </a:stretch>
              </a:blip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5" name="Freeform 82">
                <a:extLst>
                  <a:ext uri="{FF2B5EF4-FFF2-40B4-BE49-F238E27FC236}">
                    <a16:creationId xmlns:a16="http://schemas.microsoft.com/office/drawing/2014/main" id="{7D151452-529A-4173-1219-FC427566E76E}"/>
                  </a:ext>
                </a:extLst>
              </p:cNvPr>
              <p:cNvSpPr/>
              <p:nvPr/>
            </p:nvSpPr>
            <p:spPr>
              <a:xfrm>
                <a:off x="617900" y="1439325"/>
                <a:ext cx="300713" cy="386631"/>
              </a:xfrm>
              <a:custGeom>
                <a:avLst/>
                <a:gdLst/>
                <a:ahLst/>
                <a:cxnLst/>
                <a:rect l="l" t="t" r="r" b="b"/>
                <a:pathLst>
                  <a:path w="300713" h="386631">
                    <a:moveTo>
                      <a:pt x="0" y="0"/>
                    </a:moveTo>
                    <a:lnTo>
                      <a:pt x="300713" y="0"/>
                    </a:lnTo>
                    <a:lnTo>
                      <a:pt x="300713" y="386631"/>
                    </a:lnTo>
                    <a:lnTo>
                      <a:pt x="0" y="38663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80" name="Google Shape;439;p39">
            <a:extLst>
              <a:ext uri="{FF2B5EF4-FFF2-40B4-BE49-F238E27FC236}">
                <a16:creationId xmlns:a16="http://schemas.microsoft.com/office/drawing/2014/main" id="{87FD9DFD-7EA8-CFF2-BDEE-1D5167A07763}"/>
              </a:ext>
            </a:extLst>
          </p:cNvPr>
          <p:cNvSpPr txBox="1">
            <a:spLocks/>
          </p:cNvSpPr>
          <p:nvPr/>
        </p:nvSpPr>
        <p:spPr>
          <a:xfrm>
            <a:off x="244202" y="3131308"/>
            <a:ext cx="1698805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>
                <a:solidFill>
                  <a:srgbClr val="323E68"/>
                </a:solidFill>
                <a:latin typeface="Kanit" panose="020B0604020202020204" charset="-34"/>
                <a:cs typeface="Kanit" panose="020B0604020202020204" charset="-34"/>
              </a:rPr>
              <a:t>The virus invades the host cell</a:t>
            </a:r>
          </a:p>
        </p:txBody>
      </p:sp>
      <p:sp>
        <p:nvSpPr>
          <p:cNvPr id="81" name="Google Shape;443;p39">
            <a:extLst>
              <a:ext uri="{FF2B5EF4-FFF2-40B4-BE49-F238E27FC236}">
                <a16:creationId xmlns:a16="http://schemas.microsoft.com/office/drawing/2014/main" id="{4BC98E92-0A60-D929-086A-DBE06197111A}"/>
              </a:ext>
            </a:extLst>
          </p:cNvPr>
          <p:cNvSpPr txBox="1">
            <a:spLocks/>
          </p:cNvSpPr>
          <p:nvPr/>
        </p:nvSpPr>
        <p:spPr>
          <a:xfrm>
            <a:off x="557014" y="460995"/>
            <a:ext cx="5911714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000" b="1" dirty="0">
                <a:solidFill>
                  <a:srgbClr val="323E68"/>
                </a:solidFill>
                <a:latin typeface="Kanit" panose="020B0604020202020204" charset="-34"/>
                <a:cs typeface="Kanit" panose="020B0604020202020204" charset="-34"/>
              </a:rPr>
              <a:t>HOW DO VIRUSES REPLICATE</a:t>
            </a:r>
          </a:p>
        </p:txBody>
      </p:sp>
      <p:sp>
        <p:nvSpPr>
          <p:cNvPr id="82" name="Google Shape;439;p39">
            <a:extLst>
              <a:ext uri="{FF2B5EF4-FFF2-40B4-BE49-F238E27FC236}">
                <a16:creationId xmlns:a16="http://schemas.microsoft.com/office/drawing/2014/main" id="{6A831AB4-5EA5-DBD0-9D4A-3B903074F364}"/>
              </a:ext>
            </a:extLst>
          </p:cNvPr>
          <p:cNvSpPr txBox="1">
            <a:spLocks/>
          </p:cNvSpPr>
          <p:nvPr/>
        </p:nvSpPr>
        <p:spPr>
          <a:xfrm>
            <a:off x="2333521" y="3557170"/>
            <a:ext cx="1818112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>
                <a:solidFill>
                  <a:srgbClr val="323E68"/>
                </a:solidFill>
                <a:latin typeface="Kanit" panose="020B0604020202020204" charset="-34"/>
                <a:cs typeface="Kanit" panose="020B0604020202020204" charset="-34"/>
              </a:rPr>
              <a:t>The virus injects its genetic material into the host cell</a:t>
            </a:r>
          </a:p>
        </p:txBody>
      </p:sp>
      <p:sp>
        <p:nvSpPr>
          <p:cNvPr id="83" name="Google Shape;439;p39">
            <a:extLst>
              <a:ext uri="{FF2B5EF4-FFF2-40B4-BE49-F238E27FC236}">
                <a16:creationId xmlns:a16="http://schemas.microsoft.com/office/drawing/2014/main" id="{EC577FAA-B1F7-DCA8-EDC1-C608AC33A40F}"/>
              </a:ext>
            </a:extLst>
          </p:cNvPr>
          <p:cNvSpPr txBox="1">
            <a:spLocks/>
          </p:cNvSpPr>
          <p:nvPr/>
        </p:nvSpPr>
        <p:spPr>
          <a:xfrm>
            <a:off x="6483023" y="1181995"/>
            <a:ext cx="2161686" cy="1525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>
                <a:solidFill>
                  <a:srgbClr val="323E68"/>
                </a:solidFill>
                <a:latin typeface="Kanit" panose="020B0604020202020204" charset="-34"/>
                <a:cs typeface="Kanit" panose="020B0604020202020204" charset="-34"/>
              </a:rPr>
              <a:t>When the host cell is filled with virus copies, it bursts, releasing them into the bloodstream to repeat the process</a:t>
            </a:r>
          </a:p>
        </p:txBody>
      </p:sp>
      <p:sp>
        <p:nvSpPr>
          <p:cNvPr id="84" name="Google Shape;439;p39">
            <a:extLst>
              <a:ext uri="{FF2B5EF4-FFF2-40B4-BE49-F238E27FC236}">
                <a16:creationId xmlns:a16="http://schemas.microsoft.com/office/drawing/2014/main" id="{DBC651D8-9FCC-6BFC-6D1F-B379DEC0E2BA}"/>
              </a:ext>
            </a:extLst>
          </p:cNvPr>
          <p:cNvSpPr txBox="1">
            <a:spLocks/>
          </p:cNvSpPr>
          <p:nvPr/>
        </p:nvSpPr>
        <p:spPr>
          <a:xfrm>
            <a:off x="3747836" y="1245633"/>
            <a:ext cx="2161686" cy="1067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>
                <a:solidFill>
                  <a:srgbClr val="323E68"/>
                </a:solidFill>
                <a:latin typeface="Kanit" panose="020B0604020202020204" charset="-34"/>
                <a:cs typeface="Kanit" panose="020B0604020202020204" charset="-34"/>
              </a:rPr>
              <a:t>The virus’s genetic material reprograms the host’s DNA and starts to replicate itself</a:t>
            </a:r>
          </a:p>
        </p:txBody>
      </p:sp>
      <p:sp>
        <p:nvSpPr>
          <p:cNvPr id="89" name="AutoShape 84">
            <a:extLst>
              <a:ext uri="{FF2B5EF4-FFF2-40B4-BE49-F238E27FC236}">
                <a16:creationId xmlns:a16="http://schemas.microsoft.com/office/drawing/2014/main" id="{14FA02ED-2C00-EACD-3FA4-8D02680AA4CA}"/>
              </a:ext>
            </a:extLst>
          </p:cNvPr>
          <p:cNvSpPr/>
          <p:nvPr/>
        </p:nvSpPr>
        <p:spPr>
          <a:xfrm rot="5400000">
            <a:off x="4016541" y="2223259"/>
            <a:ext cx="956321" cy="1305005"/>
          </a:xfrm>
          <a:prstGeom prst="line">
            <a:avLst/>
          </a:prstGeom>
          <a:ln w="19050" cap="flat">
            <a:solidFill>
              <a:srgbClr val="00000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90" name="Group 86">
            <a:extLst>
              <a:ext uri="{FF2B5EF4-FFF2-40B4-BE49-F238E27FC236}">
                <a16:creationId xmlns:a16="http://schemas.microsoft.com/office/drawing/2014/main" id="{71A9BEB9-C796-63C7-63CF-BF6A0FEBCB85}"/>
              </a:ext>
            </a:extLst>
          </p:cNvPr>
          <p:cNvGrpSpPr/>
          <p:nvPr/>
        </p:nvGrpSpPr>
        <p:grpSpPr>
          <a:xfrm>
            <a:off x="2320247" y="4466860"/>
            <a:ext cx="114300" cy="118110"/>
            <a:chOff x="0" y="0"/>
            <a:chExt cx="812800" cy="812800"/>
          </a:xfrm>
        </p:grpSpPr>
        <p:sp>
          <p:nvSpPr>
            <p:cNvPr id="91" name="Freeform 87">
              <a:extLst>
                <a:ext uri="{FF2B5EF4-FFF2-40B4-BE49-F238E27FC236}">
                  <a16:creationId xmlns:a16="http://schemas.microsoft.com/office/drawing/2014/main" id="{674DB22C-765F-5B12-56D7-25AC8B12014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TextBox 88">
              <a:extLst>
                <a:ext uri="{FF2B5EF4-FFF2-40B4-BE49-F238E27FC236}">
                  <a16:creationId xmlns:a16="http://schemas.microsoft.com/office/drawing/2014/main" id="{3C836EFA-AF46-3AB4-7895-8D0B027867E0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3" name="Group 93">
            <a:extLst>
              <a:ext uri="{FF2B5EF4-FFF2-40B4-BE49-F238E27FC236}">
                <a16:creationId xmlns:a16="http://schemas.microsoft.com/office/drawing/2014/main" id="{30B975A1-2D6D-4847-42E5-BE1B053D952D}"/>
              </a:ext>
            </a:extLst>
          </p:cNvPr>
          <p:cNvGrpSpPr/>
          <p:nvPr/>
        </p:nvGrpSpPr>
        <p:grpSpPr>
          <a:xfrm>
            <a:off x="1026277" y="3695216"/>
            <a:ext cx="114300" cy="118110"/>
            <a:chOff x="0" y="0"/>
            <a:chExt cx="812800" cy="812800"/>
          </a:xfrm>
        </p:grpSpPr>
        <p:sp>
          <p:nvSpPr>
            <p:cNvPr id="94" name="Freeform 94">
              <a:extLst>
                <a:ext uri="{FF2B5EF4-FFF2-40B4-BE49-F238E27FC236}">
                  <a16:creationId xmlns:a16="http://schemas.microsoft.com/office/drawing/2014/main" id="{03B1BF70-116A-E6B4-4C98-ECB226454A3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TextBox 95">
              <a:extLst>
                <a:ext uri="{FF2B5EF4-FFF2-40B4-BE49-F238E27FC236}">
                  <a16:creationId xmlns:a16="http://schemas.microsoft.com/office/drawing/2014/main" id="{88151B61-F09D-09FC-CB7B-1C47BD5DCF48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96" name="Group 93">
            <a:extLst>
              <a:ext uri="{FF2B5EF4-FFF2-40B4-BE49-F238E27FC236}">
                <a16:creationId xmlns:a16="http://schemas.microsoft.com/office/drawing/2014/main" id="{B61D6414-7634-3786-F479-1BB83BD22854}"/>
              </a:ext>
            </a:extLst>
          </p:cNvPr>
          <p:cNvGrpSpPr/>
          <p:nvPr/>
        </p:nvGrpSpPr>
        <p:grpSpPr>
          <a:xfrm>
            <a:off x="3799275" y="3301557"/>
            <a:ext cx="114300" cy="118110"/>
            <a:chOff x="0" y="0"/>
            <a:chExt cx="812800" cy="812800"/>
          </a:xfrm>
        </p:grpSpPr>
        <p:sp>
          <p:nvSpPr>
            <p:cNvPr id="97" name="Freeform 94">
              <a:extLst>
                <a:ext uri="{FF2B5EF4-FFF2-40B4-BE49-F238E27FC236}">
                  <a16:creationId xmlns:a16="http://schemas.microsoft.com/office/drawing/2014/main" id="{CDBA654C-BF0C-8D50-3E2B-43C2A79F3F2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TextBox 95">
              <a:extLst>
                <a:ext uri="{FF2B5EF4-FFF2-40B4-BE49-F238E27FC236}">
                  <a16:creationId xmlns:a16="http://schemas.microsoft.com/office/drawing/2014/main" id="{5D9A01DC-337E-93EE-EF0F-E761CF0541FA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99" name="Group 93">
            <a:extLst>
              <a:ext uri="{FF2B5EF4-FFF2-40B4-BE49-F238E27FC236}">
                <a16:creationId xmlns:a16="http://schemas.microsoft.com/office/drawing/2014/main" id="{B2C4D726-671B-45EC-021F-66E544BDA8AF}"/>
              </a:ext>
            </a:extLst>
          </p:cNvPr>
          <p:cNvGrpSpPr/>
          <p:nvPr/>
        </p:nvGrpSpPr>
        <p:grpSpPr>
          <a:xfrm>
            <a:off x="5077194" y="2364474"/>
            <a:ext cx="114300" cy="118110"/>
            <a:chOff x="0" y="0"/>
            <a:chExt cx="812800" cy="812800"/>
          </a:xfrm>
        </p:grpSpPr>
        <p:sp>
          <p:nvSpPr>
            <p:cNvPr id="100" name="Freeform 94">
              <a:extLst>
                <a:ext uri="{FF2B5EF4-FFF2-40B4-BE49-F238E27FC236}">
                  <a16:creationId xmlns:a16="http://schemas.microsoft.com/office/drawing/2014/main" id="{9BC81618-9327-89B8-4108-DE1FBD0FB3A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TextBox 95">
              <a:extLst>
                <a:ext uri="{FF2B5EF4-FFF2-40B4-BE49-F238E27FC236}">
                  <a16:creationId xmlns:a16="http://schemas.microsoft.com/office/drawing/2014/main" id="{CCC35EB3-3471-8A32-BCFF-B66B23C5E2ED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02" name="AutoShape 84">
            <a:extLst>
              <a:ext uri="{FF2B5EF4-FFF2-40B4-BE49-F238E27FC236}">
                <a16:creationId xmlns:a16="http://schemas.microsoft.com/office/drawing/2014/main" id="{58026C21-6AAE-7F2A-EFC7-F447692AE512}"/>
              </a:ext>
            </a:extLst>
          </p:cNvPr>
          <p:cNvSpPr/>
          <p:nvPr/>
        </p:nvSpPr>
        <p:spPr>
          <a:xfrm>
            <a:off x="1091512" y="3752195"/>
            <a:ext cx="1253961" cy="753595"/>
          </a:xfrm>
          <a:prstGeom prst="line">
            <a:avLst/>
          </a:prstGeom>
          <a:ln w="19050" cap="flat">
            <a:solidFill>
              <a:srgbClr val="00000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03" name="AutoShape 84">
            <a:extLst>
              <a:ext uri="{FF2B5EF4-FFF2-40B4-BE49-F238E27FC236}">
                <a16:creationId xmlns:a16="http://schemas.microsoft.com/office/drawing/2014/main" id="{B4CC900E-98F0-50F9-878F-425F1AEDA73F}"/>
              </a:ext>
            </a:extLst>
          </p:cNvPr>
          <p:cNvSpPr/>
          <p:nvPr/>
        </p:nvSpPr>
        <p:spPr>
          <a:xfrm>
            <a:off x="5272455" y="1161300"/>
            <a:ext cx="1471245" cy="15862"/>
          </a:xfrm>
          <a:prstGeom prst="line">
            <a:avLst/>
          </a:prstGeom>
          <a:ln w="19050" cap="flat">
            <a:solidFill>
              <a:srgbClr val="00000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104" name="Group 93">
            <a:extLst>
              <a:ext uri="{FF2B5EF4-FFF2-40B4-BE49-F238E27FC236}">
                <a16:creationId xmlns:a16="http://schemas.microsoft.com/office/drawing/2014/main" id="{4779B5F8-5761-A779-B7AB-E763ABB1C118}"/>
              </a:ext>
            </a:extLst>
          </p:cNvPr>
          <p:cNvGrpSpPr/>
          <p:nvPr/>
        </p:nvGrpSpPr>
        <p:grpSpPr>
          <a:xfrm>
            <a:off x="5180430" y="1106573"/>
            <a:ext cx="114300" cy="118110"/>
            <a:chOff x="0" y="0"/>
            <a:chExt cx="812800" cy="812800"/>
          </a:xfrm>
        </p:grpSpPr>
        <p:sp>
          <p:nvSpPr>
            <p:cNvPr id="105" name="Freeform 94">
              <a:extLst>
                <a:ext uri="{FF2B5EF4-FFF2-40B4-BE49-F238E27FC236}">
                  <a16:creationId xmlns:a16="http://schemas.microsoft.com/office/drawing/2014/main" id="{398A26DB-B2E9-E636-89D9-CDD94FD2DC0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TextBox 95">
              <a:extLst>
                <a:ext uri="{FF2B5EF4-FFF2-40B4-BE49-F238E27FC236}">
                  <a16:creationId xmlns:a16="http://schemas.microsoft.com/office/drawing/2014/main" id="{41EC35C5-ED7E-BCD9-0426-953FB71E6232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07" name="Group 93">
            <a:extLst>
              <a:ext uri="{FF2B5EF4-FFF2-40B4-BE49-F238E27FC236}">
                <a16:creationId xmlns:a16="http://schemas.microsoft.com/office/drawing/2014/main" id="{D4678A62-E822-8210-B7C1-29976D1B3A7E}"/>
              </a:ext>
            </a:extLst>
          </p:cNvPr>
          <p:cNvGrpSpPr/>
          <p:nvPr/>
        </p:nvGrpSpPr>
        <p:grpSpPr>
          <a:xfrm>
            <a:off x="6670382" y="1106573"/>
            <a:ext cx="114300" cy="118110"/>
            <a:chOff x="0" y="0"/>
            <a:chExt cx="812800" cy="812800"/>
          </a:xfrm>
        </p:grpSpPr>
        <p:sp>
          <p:nvSpPr>
            <p:cNvPr id="108" name="Freeform 94">
              <a:extLst>
                <a:ext uri="{FF2B5EF4-FFF2-40B4-BE49-F238E27FC236}">
                  <a16:creationId xmlns:a16="http://schemas.microsoft.com/office/drawing/2014/main" id="{B38B0E7B-860A-1CBF-ED8A-FE1EE1EDAAC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9" name="TextBox 95">
              <a:extLst>
                <a:ext uri="{FF2B5EF4-FFF2-40B4-BE49-F238E27FC236}">
                  <a16:creationId xmlns:a16="http://schemas.microsoft.com/office/drawing/2014/main" id="{81CAA9E6-9B2F-D465-F129-CAA923F1BBD7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01722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>
          <a:extLst>
            <a:ext uri="{FF2B5EF4-FFF2-40B4-BE49-F238E27FC236}">
              <a16:creationId xmlns:a16="http://schemas.microsoft.com/office/drawing/2014/main" id="{2EBFAC33-EEF0-DACB-EDA4-2DBF17257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>
            <a:extLst>
              <a:ext uri="{FF2B5EF4-FFF2-40B4-BE49-F238E27FC236}">
                <a16:creationId xmlns:a16="http://schemas.microsoft.com/office/drawing/2014/main" id="{3E4DEBB6-E4FC-2AC3-0867-5B9283E53D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380775"/>
            <a:ext cx="39435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389" name="Google Shape;389;p35">
            <a:extLst>
              <a:ext uri="{FF2B5EF4-FFF2-40B4-BE49-F238E27FC236}">
                <a16:creationId xmlns:a16="http://schemas.microsoft.com/office/drawing/2014/main" id="{A986A267-2C23-59BB-CB6D-C96833499F9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2484500"/>
            <a:ext cx="9294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390" name="Google Shape;390;p35">
            <a:extLst>
              <a:ext uri="{FF2B5EF4-FFF2-40B4-BE49-F238E27FC236}">
                <a16:creationId xmlns:a16="http://schemas.microsoft.com/office/drawing/2014/main" id="{09E68EF4-A4C5-174F-2A68-7E252F60652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71583">
            <a:off x="2167669" y="-362800"/>
            <a:ext cx="1555613" cy="2173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391" name="Google Shape;391;p35">
            <a:extLst>
              <a:ext uri="{FF2B5EF4-FFF2-40B4-BE49-F238E27FC236}">
                <a16:creationId xmlns:a16="http://schemas.microsoft.com/office/drawing/2014/main" id="{CCA0AA51-2390-3F81-757C-D93342B38181}"/>
              </a:ext>
            </a:extLst>
          </p:cNvPr>
          <p:cNvGrpSpPr/>
          <p:nvPr/>
        </p:nvGrpSpPr>
        <p:grpSpPr>
          <a:xfrm>
            <a:off x="3460052" y="753058"/>
            <a:ext cx="2899800" cy="2899800"/>
            <a:chOff x="3460052" y="753058"/>
            <a:chExt cx="2899800" cy="2899800"/>
          </a:xfrm>
        </p:grpSpPr>
        <p:sp>
          <p:nvSpPr>
            <p:cNvPr id="392" name="Google Shape;392;p35">
              <a:extLst>
                <a:ext uri="{FF2B5EF4-FFF2-40B4-BE49-F238E27FC236}">
                  <a16:creationId xmlns:a16="http://schemas.microsoft.com/office/drawing/2014/main" id="{4DD769C8-A682-C048-C05C-8889435AA6C4}"/>
                </a:ext>
              </a:extLst>
            </p:cNvPr>
            <p:cNvSpPr/>
            <p:nvPr/>
          </p:nvSpPr>
          <p:spPr>
            <a:xfrm rot="7811180">
              <a:off x="3881089" y="1174095"/>
              <a:ext cx="2057726" cy="2057726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3" name="Google Shape;393;p35">
              <a:extLst>
                <a:ext uri="{FF2B5EF4-FFF2-40B4-BE49-F238E27FC236}">
                  <a16:creationId xmlns:a16="http://schemas.microsoft.com/office/drawing/2014/main" id="{B4BE2317-CCC1-F38D-FAD5-AD09170F2F6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88798" y="1874175"/>
              <a:ext cx="1133102" cy="1122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94" name="Google Shape;394;p35">
              <a:extLst>
                <a:ext uri="{FF2B5EF4-FFF2-40B4-BE49-F238E27FC236}">
                  <a16:creationId xmlns:a16="http://schemas.microsoft.com/office/drawing/2014/main" id="{C10796F7-E4A5-32DD-51BA-DE181C45BB0A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00938" y="1498254"/>
              <a:ext cx="1024686" cy="1039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95" name="Google Shape;395;p35">
            <a:extLst>
              <a:ext uri="{FF2B5EF4-FFF2-40B4-BE49-F238E27FC236}">
                <a16:creationId xmlns:a16="http://schemas.microsoft.com/office/drawing/2014/main" id="{48FBD3DD-8235-BB5B-FAED-7CBAA10B8B7F}"/>
              </a:ext>
            </a:extLst>
          </p:cNvPr>
          <p:cNvGrpSpPr/>
          <p:nvPr/>
        </p:nvGrpSpPr>
        <p:grpSpPr>
          <a:xfrm>
            <a:off x="6197833" y="2683176"/>
            <a:ext cx="2057700" cy="2057700"/>
            <a:chOff x="6197833" y="2683176"/>
            <a:chExt cx="2057700" cy="2057700"/>
          </a:xfrm>
        </p:grpSpPr>
        <p:sp>
          <p:nvSpPr>
            <p:cNvPr id="396" name="Google Shape;396;p35">
              <a:extLst>
                <a:ext uri="{FF2B5EF4-FFF2-40B4-BE49-F238E27FC236}">
                  <a16:creationId xmlns:a16="http://schemas.microsoft.com/office/drawing/2014/main" id="{2F096B1B-A924-66B0-926F-53940390C56E}"/>
                </a:ext>
              </a:extLst>
            </p:cNvPr>
            <p:cNvSpPr/>
            <p:nvPr/>
          </p:nvSpPr>
          <p:spPr>
            <a:xfrm>
              <a:off x="6197833" y="2683176"/>
              <a:ext cx="2057700" cy="20577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7" name="Google Shape;397;p35">
              <a:extLst>
                <a:ext uri="{FF2B5EF4-FFF2-40B4-BE49-F238E27FC236}">
                  <a16:creationId xmlns:a16="http://schemas.microsoft.com/office/drawing/2014/main" id="{EAAFF4A6-61A2-FCDC-B0EA-2E520A6B819B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2700000">
              <a:off x="6707650" y="3198501"/>
              <a:ext cx="1103550" cy="102704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42663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>
          <a:extLst>
            <a:ext uri="{FF2B5EF4-FFF2-40B4-BE49-F238E27FC236}">
              <a16:creationId xmlns:a16="http://schemas.microsoft.com/office/drawing/2014/main" id="{BB7E0DE9-C7BD-3DED-7E50-2408C91FE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>
            <a:extLst>
              <a:ext uri="{FF2B5EF4-FFF2-40B4-BE49-F238E27FC236}">
                <a16:creationId xmlns:a16="http://schemas.microsoft.com/office/drawing/2014/main" id="{92CBACA4-C16E-893E-2C5A-58EACE4C36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380775"/>
            <a:ext cx="39435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r>
              <a:rPr lang="en" baseline="30000" dirty="0"/>
              <a:t>st</a:t>
            </a:r>
            <a:r>
              <a:rPr lang="en" dirty="0"/>
              <a:t> Dataset</a:t>
            </a:r>
            <a:endParaRPr dirty="0"/>
          </a:p>
        </p:txBody>
      </p:sp>
      <p:sp>
        <p:nvSpPr>
          <p:cNvPr id="389" name="Google Shape;389;p35">
            <a:extLst>
              <a:ext uri="{FF2B5EF4-FFF2-40B4-BE49-F238E27FC236}">
                <a16:creationId xmlns:a16="http://schemas.microsoft.com/office/drawing/2014/main" id="{99A55FCA-FA1C-FB08-A894-7B5C2A3749F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2484500"/>
            <a:ext cx="116704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4.1</a:t>
            </a:r>
            <a:endParaRPr dirty="0"/>
          </a:p>
        </p:txBody>
      </p:sp>
      <p:pic>
        <p:nvPicPr>
          <p:cNvPr id="390" name="Google Shape;390;p35">
            <a:extLst>
              <a:ext uri="{FF2B5EF4-FFF2-40B4-BE49-F238E27FC236}">
                <a16:creationId xmlns:a16="http://schemas.microsoft.com/office/drawing/2014/main" id="{ECB35FDB-6147-3AC5-EF38-82E246CF253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71583">
            <a:off x="2167669" y="-362800"/>
            <a:ext cx="1555613" cy="2173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391" name="Google Shape;391;p35">
            <a:extLst>
              <a:ext uri="{FF2B5EF4-FFF2-40B4-BE49-F238E27FC236}">
                <a16:creationId xmlns:a16="http://schemas.microsoft.com/office/drawing/2014/main" id="{FAAB2BC7-99D2-55E8-0C04-DA72F749BB06}"/>
              </a:ext>
            </a:extLst>
          </p:cNvPr>
          <p:cNvGrpSpPr/>
          <p:nvPr/>
        </p:nvGrpSpPr>
        <p:grpSpPr>
          <a:xfrm>
            <a:off x="3460052" y="753058"/>
            <a:ext cx="2899800" cy="2899800"/>
            <a:chOff x="3460052" y="753058"/>
            <a:chExt cx="2899800" cy="2899800"/>
          </a:xfrm>
        </p:grpSpPr>
        <p:sp>
          <p:nvSpPr>
            <p:cNvPr id="392" name="Google Shape;392;p35">
              <a:extLst>
                <a:ext uri="{FF2B5EF4-FFF2-40B4-BE49-F238E27FC236}">
                  <a16:creationId xmlns:a16="http://schemas.microsoft.com/office/drawing/2014/main" id="{3B1B4B40-AAA5-2671-3843-987007634F80}"/>
                </a:ext>
              </a:extLst>
            </p:cNvPr>
            <p:cNvSpPr/>
            <p:nvPr/>
          </p:nvSpPr>
          <p:spPr>
            <a:xfrm rot="7811180">
              <a:off x="3881089" y="1174095"/>
              <a:ext cx="2057726" cy="2057726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3" name="Google Shape;393;p35">
              <a:extLst>
                <a:ext uri="{FF2B5EF4-FFF2-40B4-BE49-F238E27FC236}">
                  <a16:creationId xmlns:a16="http://schemas.microsoft.com/office/drawing/2014/main" id="{63BDE117-F002-0BCE-E452-A3EE44EFE1A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88798" y="1874175"/>
              <a:ext cx="1133102" cy="1122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94" name="Google Shape;394;p35">
              <a:extLst>
                <a:ext uri="{FF2B5EF4-FFF2-40B4-BE49-F238E27FC236}">
                  <a16:creationId xmlns:a16="http://schemas.microsoft.com/office/drawing/2014/main" id="{3645CC71-5355-442F-BCFF-DC5DD62A4B3B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00938" y="1498254"/>
              <a:ext cx="1024686" cy="1039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95" name="Google Shape;395;p35">
            <a:extLst>
              <a:ext uri="{FF2B5EF4-FFF2-40B4-BE49-F238E27FC236}">
                <a16:creationId xmlns:a16="http://schemas.microsoft.com/office/drawing/2014/main" id="{B1D96442-4E74-9B41-D247-3A4FBA5F386E}"/>
              </a:ext>
            </a:extLst>
          </p:cNvPr>
          <p:cNvGrpSpPr/>
          <p:nvPr/>
        </p:nvGrpSpPr>
        <p:grpSpPr>
          <a:xfrm>
            <a:off x="6197833" y="2683176"/>
            <a:ext cx="2057700" cy="2057700"/>
            <a:chOff x="6197833" y="2683176"/>
            <a:chExt cx="2057700" cy="2057700"/>
          </a:xfrm>
        </p:grpSpPr>
        <p:sp>
          <p:nvSpPr>
            <p:cNvPr id="396" name="Google Shape;396;p35">
              <a:extLst>
                <a:ext uri="{FF2B5EF4-FFF2-40B4-BE49-F238E27FC236}">
                  <a16:creationId xmlns:a16="http://schemas.microsoft.com/office/drawing/2014/main" id="{954BD468-4DA0-C9B7-DE84-FB49DFCA38F0}"/>
                </a:ext>
              </a:extLst>
            </p:cNvPr>
            <p:cNvSpPr/>
            <p:nvPr/>
          </p:nvSpPr>
          <p:spPr>
            <a:xfrm>
              <a:off x="6197833" y="2683176"/>
              <a:ext cx="2057700" cy="20577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7" name="Google Shape;397;p35">
              <a:extLst>
                <a:ext uri="{FF2B5EF4-FFF2-40B4-BE49-F238E27FC236}">
                  <a16:creationId xmlns:a16="http://schemas.microsoft.com/office/drawing/2014/main" id="{542ABC5D-A115-9585-7589-8A8916EDA64A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2700000">
              <a:off x="6707650" y="3198501"/>
              <a:ext cx="1103550" cy="102704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337351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B97F1C5-AB4A-2D4F-C94C-2DC1FA673CC7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6B7A25-B7FE-EF05-A7DC-FAE7B3DD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1</a:t>
            </a:r>
            <a:r>
              <a:rPr lang="en" baseline="30000" dirty="0"/>
              <a:t>st</a:t>
            </a:r>
            <a:r>
              <a:rPr lang="en" dirty="0"/>
              <a:t> Dataset – Validated RBPs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76763-E6EA-9ED4-0102-C1E621CC8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00" y="415036"/>
            <a:ext cx="7385050" cy="3544824"/>
          </a:xfrm>
          <a:prstGeom prst="rect">
            <a:avLst/>
          </a:prstGeom>
        </p:spPr>
      </p:pic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2485DE71-44E1-404C-0D6F-39EA4364B6A3}"/>
              </a:ext>
            </a:extLst>
          </p:cNvPr>
          <p:cNvSpPr/>
          <p:nvPr/>
        </p:nvSpPr>
        <p:spPr>
          <a:xfrm>
            <a:off x="-765233" y="-483269"/>
            <a:ext cx="10550787" cy="5341434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407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64F2C-9B50-F76E-8816-BF0440188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7D3A81-8F02-8B94-9590-7CFA52ECB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80" y="4366260"/>
            <a:ext cx="7704000" cy="572700"/>
          </a:xfrm>
        </p:spPr>
        <p:txBody>
          <a:bodyPr/>
          <a:lstStyle/>
          <a:p>
            <a:r>
              <a:rPr lang="en" sz="2400" dirty="0"/>
              <a:t>Validated RBPs - Processement with Python</a:t>
            </a:r>
            <a:endParaRPr lang="en-GB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5143BC-174C-F5B4-8A3B-D6F860E1F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760" y="171870"/>
            <a:ext cx="2892660" cy="40191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7AB31B-E9AD-48C9-1F57-487E498A7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999" y="171870"/>
            <a:ext cx="3861461" cy="2956852"/>
          </a:xfrm>
          <a:prstGeom prst="rect">
            <a:avLst/>
          </a:prstGeom>
        </p:spPr>
      </p:pic>
      <p:sp>
        <p:nvSpPr>
          <p:cNvPr id="13" name="Google Shape;403;p36">
            <a:extLst>
              <a:ext uri="{FF2B5EF4-FFF2-40B4-BE49-F238E27FC236}">
                <a16:creationId xmlns:a16="http://schemas.microsoft.com/office/drawing/2014/main" id="{8EAE6B0D-0B3E-E07C-F030-495C0EB35495}"/>
              </a:ext>
            </a:extLst>
          </p:cNvPr>
          <p:cNvSpPr txBox="1">
            <a:spLocks/>
          </p:cNvSpPr>
          <p:nvPr/>
        </p:nvSpPr>
        <p:spPr>
          <a:xfrm>
            <a:off x="4168141" y="3128722"/>
            <a:ext cx="3912319" cy="1336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en-GB" sz="900" b="1" dirty="0">
                <a:solidFill>
                  <a:srgbClr val="323E68"/>
                </a:solidFill>
                <a:latin typeface="Consolas" panose="020B0609020204030204" pitchFamily="49" charset="0"/>
              </a:rPr>
              <a:t>W</a:t>
            </a:r>
            <a:r>
              <a:rPr lang="en-GB" sz="900" b="1" dirty="0">
                <a:solidFill>
                  <a:srgbClr val="323E68"/>
                </a:solidFill>
                <a:effectLst/>
                <a:latin typeface="Consolas" panose="020B0609020204030204" pitchFamily="49" charset="0"/>
              </a:rPr>
              <a:t>orkflow data processing - VALIDATED:</a:t>
            </a:r>
          </a:p>
          <a:p>
            <a:pPr>
              <a:buNone/>
            </a:pPr>
            <a:r>
              <a:rPr lang="en-GB" sz="900" b="0" dirty="0">
                <a:solidFill>
                  <a:srgbClr val="323E68"/>
                </a:solidFill>
                <a:effectLst/>
                <a:latin typeface="Consolas" panose="020B0609020204030204" pitchFamily="49" charset="0"/>
              </a:rPr>
              <a:t>- Add FASTA format when missing</a:t>
            </a:r>
          </a:p>
          <a:p>
            <a:pPr>
              <a:buNone/>
            </a:pPr>
            <a:r>
              <a:rPr lang="en-GB" sz="900" b="0" dirty="0">
                <a:solidFill>
                  <a:srgbClr val="323E68"/>
                </a:solidFill>
                <a:effectLst/>
                <a:latin typeface="Consolas" panose="020B0609020204030204" pitchFamily="49" charset="0"/>
              </a:rPr>
              <a:t>- Create a column with only aa to remove duplicates</a:t>
            </a:r>
          </a:p>
          <a:p>
            <a:pPr>
              <a:buNone/>
            </a:pPr>
            <a:r>
              <a:rPr lang="en-GB" sz="900" b="0" dirty="0">
                <a:solidFill>
                  <a:srgbClr val="323E68"/>
                </a:solidFill>
                <a:effectLst/>
                <a:latin typeface="Consolas" panose="020B0609020204030204" pitchFamily="49" charset="0"/>
              </a:rPr>
              <a:t>- Create column with FASTA format to create FASTA file</a:t>
            </a:r>
          </a:p>
          <a:p>
            <a:r>
              <a:rPr lang="en-GB" sz="900" b="0" dirty="0">
                <a:solidFill>
                  <a:srgbClr val="323E68"/>
                </a:solidFill>
                <a:effectLst/>
                <a:latin typeface="Consolas" panose="020B0609020204030204" pitchFamily="49" charset="0"/>
              </a:rPr>
              <a:t>- Create </a:t>
            </a:r>
            <a:r>
              <a:rPr lang="en-GB" sz="900" dirty="0">
                <a:solidFill>
                  <a:srgbClr val="323E68"/>
                </a:solidFill>
                <a:latin typeface="Consolas" panose="020B0609020204030204" pitchFamily="49" charset="0"/>
              </a:rPr>
              <a:t>c</a:t>
            </a:r>
            <a:r>
              <a:rPr lang="en-GB" sz="900" b="0" dirty="0">
                <a:solidFill>
                  <a:srgbClr val="323E68"/>
                </a:solidFill>
                <a:effectLst/>
                <a:latin typeface="Consolas" panose="020B0609020204030204" pitchFamily="49" charset="0"/>
              </a:rPr>
              <a:t>olumn with duplicated identifiers when found</a:t>
            </a:r>
          </a:p>
          <a:p>
            <a:r>
              <a:rPr lang="en-GB" sz="900" b="0" dirty="0">
                <a:solidFill>
                  <a:srgbClr val="323E6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GB" sz="900" dirty="0">
                <a:solidFill>
                  <a:srgbClr val="323E68"/>
                </a:solidFill>
                <a:latin typeface="Consolas" panose="020B0609020204030204" pitchFamily="49" charset="0"/>
              </a:rPr>
              <a:t>R</a:t>
            </a:r>
            <a:r>
              <a:rPr lang="en-GB" sz="900" b="0" dirty="0">
                <a:solidFill>
                  <a:srgbClr val="323E68"/>
                </a:solidFill>
                <a:effectLst/>
                <a:latin typeface="Consolas" panose="020B0609020204030204" pitchFamily="49" charset="0"/>
              </a:rPr>
              <a:t>emove duplicate lines based on sequence</a:t>
            </a:r>
          </a:p>
          <a:p>
            <a:r>
              <a:rPr lang="en-GB" sz="900" b="0" dirty="0">
                <a:solidFill>
                  <a:srgbClr val="323E68"/>
                </a:solidFill>
                <a:effectLst/>
                <a:latin typeface="Consolas" panose="020B0609020204030204" pitchFamily="49" charset="0"/>
              </a:rPr>
              <a:t>- Create FASTA file and Excel file</a:t>
            </a:r>
            <a:endParaRPr lang="en-GB" sz="1100" b="0" dirty="0">
              <a:solidFill>
                <a:srgbClr val="323E6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316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641471B-59CF-A087-D041-F55BEC7C85DE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B679CB-D6D3-4152-B00D-27F565C7F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400" dirty="0"/>
              <a:t>Validated RBPs after Processement with Python</a:t>
            </a:r>
            <a:endParaRPr lang="en-GB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EC6427-A704-1241-40BC-316BBBE204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746"/>
          <a:stretch/>
        </p:blipFill>
        <p:spPr>
          <a:xfrm>
            <a:off x="1796525" y="332993"/>
            <a:ext cx="5537200" cy="3588151"/>
          </a:xfrm>
          <a:prstGeom prst="rect">
            <a:avLst/>
          </a:prstGeom>
        </p:spPr>
      </p:pic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56144FAA-BF08-EE1F-E748-8D90F85F02E7}"/>
              </a:ext>
            </a:extLst>
          </p:cNvPr>
          <p:cNvSpPr/>
          <p:nvPr/>
        </p:nvSpPr>
        <p:spPr>
          <a:xfrm>
            <a:off x="-765233" y="-483269"/>
            <a:ext cx="10550787" cy="5341434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629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9119F-3575-40F3-3B3C-AEFDEDC6E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38036-0063-8980-6049-493EB7A87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220" y="150966"/>
            <a:ext cx="4233000" cy="1129194"/>
          </a:xfrm>
        </p:spPr>
        <p:txBody>
          <a:bodyPr/>
          <a:lstStyle/>
          <a:p>
            <a:r>
              <a:rPr lang="en" sz="2400" dirty="0"/>
              <a:t>Validated RBPs Analysis</a:t>
            </a:r>
            <a:br>
              <a:rPr lang="en" sz="2400" dirty="0"/>
            </a:br>
            <a:r>
              <a:rPr lang="en" sz="2400" dirty="0"/>
              <a:t>K-means and Confusion Matrix</a:t>
            </a:r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B8F6A-9212-06B5-C65A-EB4C3CA81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48" y="150966"/>
            <a:ext cx="3048000" cy="3844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C9A83-D4C9-DE51-2280-0659D0C1F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8" y="3995407"/>
            <a:ext cx="3048000" cy="931540"/>
          </a:xfrm>
          <a:prstGeom prst="rect">
            <a:avLst/>
          </a:prstGeom>
        </p:spPr>
      </p:pic>
      <p:pic>
        <p:nvPicPr>
          <p:cNvPr id="7" name="Picture 6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BAD7E811-250F-9AFF-8A18-FA5C0B84E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220" y="1416093"/>
            <a:ext cx="2709000" cy="2107998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E0E1B5-6DC4-614D-7FEE-CA3D7F72E8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9992"/>
          <a:stretch/>
        </p:blipFill>
        <p:spPr>
          <a:xfrm>
            <a:off x="6878320" y="3612605"/>
            <a:ext cx="1369059" cy="1236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20D542-3DFC-299D-6FAD-A091ECC75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4221" y="3612605"/>
            <a:ext cx="2709000" cy="1236390"/>
          </a:xfrm>
          <a:prstGeom prst="rect">
            <a:avLst/>
          </a:prstGeom>
        </p:spPr>
      </p:pic>
      <p:sp>
        <p:nvSpPr>
          <p:cNvPr id="10" name="Google Shape;412;p37">
            <a:extLst>
              <a:ext uri="{FF2B5EF4-FFF2-40B4-BE49-F238E27FC236}">
                <a16:creationId xmlns:a16="http://schemas.microsoft.com/office/drawing/2014/main" id="{B33CB721-306D-2539-AC7B-80095EAB4A61}"/>
              </a:ext>
            </a:extLst>
          </p:cNvPr>
          <p:cNvSpPr txBox="1">
            <a:spLocks/>
          </p:cNvSpPr>
          <p:nvPr/>
        </p:nvSpPr>
        <p:spPr>
          <a:xfrm>
            <a:off x="6781800" y="1351294"/>
            <a:ext cx="1735800" cy="2025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Performance Analysis: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Podoviridae: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900" dirty="0">
                <a:solidFill>
                  <a:schemeClr val="tx1"/>
                </a:solidFill>
                <a:latin typeface="Arial" panose="020B0604020202020204" pitchFamily="34" charset="0"/>
              </a:rPr>
              <a:t>  H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ighest recall and f1-score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900" dirty="0">
                <a:solidFill>
                  <a:schemeClr val="tx1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                     </a:t>
            </a:r>
            <a:endParaRPr lang="en-US" altLang="en-US" sz="900" dirty="0">
              <a:solidFill>
                <a:schemeClr val="tx1"/>
              </a:solidFill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900" dirty="0">
                <a:solidFill>
                  <a:schemeClr val="tx1"/>
                </a:solidFill>
                <a:latin typeface="Arial" panose="020B0604020202020204" pitchFamily="34" charset="0"/>
              </a:rPr>
              <a:t>         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eliably identified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Myoviridae and Siphoviridae: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900" dirty="0">
                <a:solidFill>
                  <a:schemeClr val="tx1"/>
                </a:solidFill>
                <a:latin typeface="Arial" panose="020B0604020202020204" pitchFamily="34" charset="0"/>
              </a:rPr>
              <a:t>      W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eaker performance;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900" dirty="0">
                <a:solidFill>
                  <a:schemeClr val="tx1"/>
                </a:solidFill>
                <a:latin typeface="Arial" panose="020B0604020202020204" pitchFamily="34" charset="0"/>
              </a:rPr>
              <a:t>   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ow recall for Siphoviridae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900" dirty="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                      </a:t>
            </a:r>
            <a:r>
              <a:rPr lang="en-US" altLang="en-US" sz="900" dirty="0">
                <a:solidFill>
                  <a:schemeClr val="tx1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</a:t>
            </a:r>
            <a:endParaRPr lang="en-US" altLang="en-US" sz="900" dirty="0">
              <a:solidFill>
                <a:schemeClr val="tx1"/>
              </a:solidFill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900" dirty="0">
                <a:solidFill>
                  <a:schemeClr val="tx1"/>
                </a:solidFill>
                <a:latin typeface="Arial" panose="020B0604020202020204" pitchFamily="34" charset="0"/>
              </a:rPr>
              <a:t>         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otential issues in         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900" dirty="0">
                <a:solidFill>
                  <a:schemeClr val="tx1"/>
                </a:solidFill>
                <a:latin typeface="Arial" panose="020B0604020202020204" pitchFamily="34" charset="0"/>
              </a:rPr>
              <a:t> 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classification</a:t>
            </a:r>
          </a:p>
          <a:p>
            <a:pPr marL="457200" lvl="1" algn="l">
              <a:buClrTx/>
            </a:pPr>
            <a:endParaRPr lang="en-GB" sz="1000" dirty="0">
              <a:solidFill>
                <a:sysClr val="windowText" lastClr="000000"/>
              </a:solidFill>
            </a:endParaRPr>
          </a:p>
          <a:p>
            <a:pPr marL="628650" lvl="1" indent="-171450" algn="l">
              <a:buClrTx/>
              <a:buFont typeface="Arial" panose="020B0604020202020204" pitchFamily="34" charset="0"/>
              <a:buChar char="•"/>
            </a:pPr>
            <a:endParaRPr lang="en-GB" sz="1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19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D9679-7852-70C4-EA10-A0306F77D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screenshot of a graph&#10;&#10;AI-generated content may be incorrect.">
            <a:extLst>
              <a:ext uri="{FF2B5EF4-FFF2-40B4-BE49-F238E27FC236}">
                <a16:creationId xmlns:a16="http://schemas.microsoft.com/office/drawing/2014/main" id="{AC124BE9-C21B-C47C-A6F1-A421D33325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893"/>
          <a:stretch/>
        </p:blipFill>
        <p:spPr>
          <a:xfrm>
            <a:off x="3084785" y="2977369"/>
            <a:ext cx="2743201" cy="2032781"/>
          </a:xfrm>
          <a:prstGeom prst="rect">
            <a:avLst/>
          </a:prstGeom>
        </p:spPr>
      </p:pic>
      <p:pic>
        <p:nvPicPr>
          <p:cNvPr id="21" name="Picture 20" descr="A screenshot of a graph&#10;&#10;AI-generated content may be incorrect.">
            <a:extLst>
              <a:ext uri="{FF2B5EF4-FFF2-40B4-BE49-F238E27FC236}">
                <a16:creationId xmlns:a16="http://schemas.microsoft.com/office/drawing/2014/main" id="{EE892396-687F-3C85-4EFF-C6862B492C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893"/>
          <a:stretch/>
        </p:blipFill>
        <p:spPr>
          <a:xfrm>
            <a:off x="5953785" y="2977369"/>
            <a:ext cx="2743200" cy="20327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00FC4B2-4DE6-45BA-AA48-96E9DB250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19" y="1313669"/>
            <a:ext cx="2743200" cy="1955979"/>
          </a:xfrm>
          <a:prstGeom prst="rect">
            <a:avLst/>
          </a:prstGeom>
        </p:spPr>
      </p:pic>
      <p:sp>
        <p:nvSpPr>
          <p:cNvPr id="29" name="Google Shape;412;p37">
            <a:extLst>
              <a:ext uri="{FF2B5EF4-FFF2-40B4-BE49-F238E27FC236}">
                <a16:creationId xmlns:a16="http://schemas.microsoft.com/office/drawing/2014/main" id="{344043CC-6367-87C3-A5B4-D92311C436B9}"/>
              </a:ext>
            </a:extLst>
          </p:cNvPr>
          <p:cNvSpPr txBox="1">
            <a:spLocks/>
          </p:cNvSpPr>
          <p:nvPr/>
        </p:nvSpPr>
        <p:spPr>
          <a:xfrm>
            <a:off x="3084785" y="1357173"/>
            <a:ext cx="2827066" cy="1436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PCA - TRUE Morphotype Clusters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Podoviridae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B1116"/>
                </a:solidFill>
                <a:effectLst/>
                <a:latin typeface="Arial" panose="020B0604020202020204" pitchFamily="34" charset="0"/>
              </a:rPr>
              <a:t>Well-separated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DD4609"/>
                </a:solidFill>
                <a:effectLst/>
                <a:latin typeface="Arial" panose="020B0604020202020204" pitchFamily="34" charset="0"/>
              </a:rPr>
              <a:t>Siphoviridae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9990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altLang="en-US" sz="900" dirty="0">
                <a:solidFill>
                  <a:srgbClr val="0B1116"/>
                </a:solidFill>
                <a:latin typeface="Arial" panose="020B0604020202020204" pitchFamily="34" charset="0"/>
              </a:rPr>
              <a:t>C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B1116"/>
                </a:solidFill>
                <a:effectLst/>
                <a:latin typeface="Arial" panose="020B0604020202020204" pitchFamily="34" charset="0"/>
              </a:rPr>
              <a:t>luster closer to Myoviridae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Myoviridae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B1116"/>
                </a:solidFill>
                <a:effectLst/>
                <a:latin typeface="Arial" panose="020B0604020202020204" pitchFamily="34" charset="0"/>
              </a:rPr>
              <a:t>Not clearly distinct; Slightly overlapping with Siphoviridae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900" dirty="0">
              <a:solidFill>
                <a:srgbClr val="0B1116"/>
              </a:solidFill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B1116"/>
                </a:solidFill>
                <a:effectLst/>
                <a:latin typeface="Arial" panose="020B0604020202020204" pitchFamily="34" charset="0"/>
              </a:rPr>
              <a:t>Distinct clustering for Podoviridae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GB" altLang="en-US" sz="900" dirty="0">
                <a:solidFill>
                  <a:srgbClr val="0B1116"/>
                </a:solidFill>
                <a:latin typeface="Arial" panose="020B0604020202020204" pitchFamily="34" charset="0"/>
              </a:rPr>
              <a:t>C</a:t>
            </a:r>
            <a:r>
              <a:rPr kumimoji="0" lang="en-GB" altLang="en-US" sz="900" b="0" i="0" u="none" strike="noStrike" cap="none" normalizeH="0" baseline="0" dirty="0">
                <a:ln>
                  <a:noFill/>
                </a:ln>
                <a:solidFill>
                  <a:srgbClr val="0B1116"/>
                </a:solidFill>
                <a:effectLst/>
                <a:latin typeface="Arial" panose="020B0604020202020204" pitchFamily="34" charset="0"/>
              </a:rPr>
              <a:t>onfusion/blending between Siphoviridae and Myoviridae</a:t>
            </a:r>
            <a:endParaRPr lang="en-GB" sz="1000" dirty="0">
              <a:solidFill>
                <a:sysClr val="windowText" lastClr="000000"/>
              </a:solidFill>
            </a:endParaRPr>
          </a:p>
          <a:p>
            <a:pPr lvl="1" algn="l">
              <a:buClrTx/>
              <a:buFontTx/>
            </a:pPr>
            <a:endParaRPr lang="en-GB" sz="1000" dirty="0">
              <a:solidFill>
                <a:sysClr val="windowText" lastClr="000000"/>
              </a:solidFill>
            </a:endParaRP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3990E444-7477-B0FF-6671-733A77823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19" y="555435"/>
            <a:ext cx="8397331" cy="572700"/>
          </a:xfrm>
        </p:spPr>
        <p:txBody>
          <a:bodyPr/>
          <a:lstStyle/>
          <a:p>
            <a:r>
              <a:rPr lang="en" sz="2400" dirty="0"/>
              <a:t>Validated RBPs – PCA and Clusters</a:t>
            </a:r>
            <a:endParaRPr lang="en-GB" sz="2400" dirty="0"/>
          </a:p>
        </p:txBody>
      </p:sp>
      <p:sp>
        <p:nvSpPr>
          <p:cNvPr id="35" name="Google Shape;412;p37">
            <a:extLst>
              <a:ext uri="{FF2B5EF4-FFF2-40B4-BE49-F238E27FC236}">
                <a16:creationId xmlns:a16="http://schemas.microsoft.com/office/drawing/2014/main" id="{FCB089CA-4745-A012-4333-DAB6DE9929C9}"/>
              </a:ext>
            </a:extLst>
          </p:cNvPr>
          <p:cNvSpPr txBox="1">
            <a:spLocks/>
          </p:cNvSpPr>
          <p:nvPr/>
        </p:nvSpPr>
        <p:spPr>
          <a:xfrm>
            <a:off x="5911852" y="1357173"/>
            <a:ext cx="2827066" cy="224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PCA - PREDICTED Morphotype Clusters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Podoviridae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B1116"/>
                </a:solidFill>
                <a:effectLst/>
                <a:latin typeface="Arial" panose="020B0604020202020204" pitchFamily="34" charset="0"/>
              </a:rPr>
              <a:t>New clustering observed, likely misclassified from the TRUE representation.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DD4609"/>
                </a:solidFill>
                <a:effectLst/>
                <a:latin typeface="Arial" panose="020B0604020202020204" pitchFamily="34" charset="0"/>
              </a:rPr>
              <a:t>Siphoviridae: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900" dirty="0">
                <a:solidFill>
                  <a:srgbClr val="0B1116"/>
                </a:solidFill>
                <a:latin typeface="Arial" panose="020B0604020202020204" pitchFamily="34" charset="0"/>
              </a:rPr>
              <a:t>P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B1116"/>
                </a:solidFill>
                <a:effectLst/>
                <a:latin typeface="Arial" panose="020B0604020202020204" pitchFamily="34" charset="0"/>
              </a:rPr>
              <a:t>redicted model seems less accurate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900" b="1" dirty="0">
                <a:solidFill>
                  <a:srgbClr val="0070C0"/>
                </a:solidFill>
                <a:latin typeface="Arial" panose="020B0604020202020204" pitchFamily="34" charset="0"/>
              </a:rPr>
              <a:t>Myoviridae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B1116"/>
                </a:solidFill>
                <a:effectLst/>
                <a:latin typeface="Arial" panose="020B0604020202020204" pitchFamily="34" charset="0"/>
              </a:rPr>
              <a:t>Some appear clustered together with Podoviridae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GB" sz="900" dirty="0">
              <a:solidFill>
                <a:srgbClr val="0B1116"/>
              </a:solidFill>
            </a:endParaRPr>
          </a:p>
          <a:p>
            <a:pPr marL="171450" lvl="1" indent="-171450" algn="l">
              <a:buClrTx/>
              <a:buFontTx/>
              <a:buChar char="-"/>
            </a:pPr>
            <a:r>
              <a:rPr lang="en-GB" sz="900" dirty="0">
                <a:solidFill>
                  <a:sysClr val="windowText" lastClr="000000"/>
                </a:solidFill>
              </a:rPr>
              <a:t>Predictive model not capture morphotype distinctions effectively</a:t>
            </a:r>
            <a:endParaRPr lang="en-GB" sz="1000" dirty="0">
              <a:solidFill>
                <a:sysClr val="windowText" lastClr="000000"/>
              </a:solidFill>
            </a:endParaRPr>
          </a:p>
          <a:p>
            <a:pPr lvl="1" algn="l">
              <a:buClrTx/>
              <a:buFontTx/>
            </a:pPr>
            <a:endParaRPr lang="en-GB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135F493-A6EA-76DF-58CA-0B913A9EFD7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26696" y="3095464"/>
            <a:ext cx="724112" cy="1455466"/>
          </a:xfrm>
          <a:prstGeom prst="bentConnector2">
            <a:avLst/>
          </a:prstGeom>
          <a:ln w="57150">
            <a:solidFill>
              <a:srgbClr val="323E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734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>
          <a:extLst>
            <a:ext uri="{FF2B5EF4-FFF2-40B4-BE49-F238E27FC236}">
              <a16:creationId xmlns:a16="http://schemas.microsoft.com/office/drawing/2014/main" id="{3A8F578C-8DC8-1377-8B6C-32145B202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8">
            <a:extLst>
              <a:ext uri="{FF2B5EF4-FFF2-40B4-BE49-F238E27FC236}">
                <a16:creationId xmlns:a16="http://schemas.microsoft.com/office/drawing/2014/main" id="{2CF840FC-134C-565A-FDE0-81C0218F62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r>
              <a:rPr lang="en" baseline="30000" dirty="0"/>
              <a:t>st</a:t>
            </a:r>
            <a:r>
              <a:rPr lang="en" dirty="0"/>
              <a:t> Dataset – Dendrogram K-means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7660E1-70C8-BD67-BA0B-BEDBAFDCC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38" y="1147638"/>
            <a:ext cx="3282328" cy="1313995"/>
          </a:xfrm>
          <a:prstGeom prst="rect">
            <a:avLst/>
          </a:prstGeom>
        </p:spPr>
      </p:pic>
      <p:pic>
        <p:nvPicPr>
          <p:cNvPr id="8" name="Picture 7" descr="A graph of multiple colored lines&#10;&#10;AI-generated content may be incorrect.">
            <a:extLst>
              <a:ext uri="{FF2B5EF4-FFF2-40B4-BE49-F238E27FC236}">
                <a16:creationId xmlns:a16="http://schemas.microsoft.com/office/drawing/2014/main" id="{352A60F8-760E-9EE4-CA6B-33592B9FE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236" y="1147638"/>
            <a:ext cx="3890146" cy="2848223"/>
          </a:xfrm>
          <a:prstGeom prst="rect">
            <a:avLst/>
          </a:prstGeom>
        </p:spPr>
      </p:pic>
      <p:sp>
        <p:nvSpPr>
          <p:cNvPr id="9" name="Google Shape;412;p37">
            <a:extLst>
              <a:ext uri="{FF2B5EF4-FFF2-40B4-BE49-F238E27FC236}">
                <a16:creationId xmlns:a16="http://schemas.microsoft.com/office/drawing/2014/main" id="{23E811FA-950B-4D87-D160-1630B40838C4}"/>
              </a:ext>
            </a:extLst>
          </p:cNvPr>
          <p:cNvSpPr txBox="1">
            <a:spLocks/>
          </p:cNvSpPr>
          <p:nvPr/>
        </p:nvSpPr>
        <p:spPr>
          <a:xfrm>
            <a:off x="887638" y="2591546"/>
            <a:ext cx="3282328" cy="1666129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0" lvl="1" algn="l" defTabSz="895350">
              <a:buClrTx/>
            </a:pPr>
            <a:r>
              <a:rPr lang="en-GB" sz="900" dirty="0">
                <a:solidFill>
                  <a:srgbClr val="323E68"/>
                </a:solidFill>
              </a:rPr>
              <a:t>For global compositional similarity - identifying potential functional groups:</a:t>
            </a:r>
          </a:p>
          <a:p>
            <a:pPr marL="95250" lvl="1" algn="l" defTabSz="895350">
              <a:buClrTx/>
            </a:pPr>
            <a:endParaRPr lang="en-GB" sz="900" dirty="0">
              <a:solidFill>
                <a:sysClr val="windowText" lastClr="000000"/>
              </a:solidFill>
            </a:endParaRPr>
          </a:p>
          <a:p>
            <a:pPr marL="266700" lvl="1" indent="-171450" algn="l" defTabSz="895350">
              <a:buClrTx/>
              <a:buFontTx/>
              <a:buChar char="-"/>
            </a:pPr>
            <a:r>
              <a:rPr lang="en-GB" sz="900" dirty="0">
                <a:solidFill>
                  <a:sysClr val="windowText" lastClr="000000"/>
                </a:solidFill>
              </a:rPr>
              <a:t>Cluster shape: Compact, evenly sized clusters</a:t>
            </a:r>
          </a:p>
          <a:p>
            <a:pPr marL="266700" lvl="1" indent="-171450" algn="l" defTabSz="895350">
              <a:buClrTx/>
              <a:buFontTx/>
              <a:buChar char="-"/>
            </a:pPr>
            <a:r>
              <a:rPr lang="en-GB" sz="900" dirty="0">
                <a:solidFill>
                  <a:sysClr val="windowText" lastClr="000000"/>
                </a:solidFill>
              </a:rPr>
              <a:t>Separation between clusters: Distinct groups shared sequence features</a:t>
            </a:r>
          </a:p>
          <a:p>
            <a:pPr marL="266700" lvl="1" indent="-171450" algn="l" defTabSz="895350">
              <a:buClrTx/>
              <a:buFontTx/>
              <a:buChar char="-"/>
            </a:pPr>
            <a:r>
              <a:rPr lang="en-GB" sz="900" dirty="0">
                <a:solidFill>
                  <a:sysClr val="windowText" lastClr="000000"/>
                </a:solidFill>
              </a:rPr>
              <a:t>Reflecting functional or structural similarity, even among non-homologous proteins - </a:t>
            </a:r>
            <a:r>
              <a:rPr lang="en-GB" altLang="en-US" sz="9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</a:rPr>
              <a:t>spacing on the left side indicate relationships among RBPs</a:t>
            </a:r>
            <a:endParaRPr lang="en-GB" sz="900" dirty="0">
              <a:solidFill>
                <a:sysClr val="windowText" lastClr="000000"/>
              </a:solidFill>
            </a:endParaRPr>
          </a:p>
          <a:p>
            <a:pPr marL="266700" marR="0" lvl="0" indent="-1762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GB" altLang="en-US" sz="9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</a:rPr>
              <a:t>Clustering suggests distinct groups among the validated RBPs – some by morphotype</a:t>
            </a:r>
            <a:endParaRPr lang="en-GB" sz="900" dirty="0">
              <a:solidFill>
                <a:sysClr val="windowText" lastClr="000000"/>
              </a:solidFill>
            </a:endParaRPr>
          </a:p>
          <a:p>
            <a:pPr marL="266700" lvl="1" indent="-171450" algn="l" defTabSz="895350">
              <a:buClrTx/>
              <a:buFontTx/>
              <a:buChar char="-"/>
            </a:pPr>
            <a:endParaRPr lang="en-GB" sz="1200" dirty="0">
              <a:solidFill>
                <a:sysClr val="windowText" lastClr="000000"/>
              </a:solidFill>
            </a:endParaRPr>
          </a:p>
          <a:p>
            <a:pPr marL="457200" lvl="1" algn="l">
              <a:buClrTx/>
              <a:buFontTx/>
            </a:pPr>
            <a:endParaRPr lang="en-GB" sz="1800" dirty="0">
              <a:solidFill>
                <a:sysClr val="windowText" lastClr="000000"/>
              </a:solidFill>
            </a:endParaRPr>
          </a:p>
          <a:p>
            <a:pPr marL="628650" lvl="1" indent="-171450" algn="l">
              <a:buClrTx/>
              <a:buFont typeface="Arial" panose="020B0604020202020204" pitchFamily="34" charset="0"/>
              <a:buChar char="•"/>
            </a:pPr>
            <a:endParaRPr lang="en-GB" sz="1800" dirty="0">
              <a:solidFill>
                <a:sysClr val="windowText" lastClr="000000"/>
              </a:solidFill>
            </a:endParaRPr>
          </a:p>
          <a:p>
            <a:pPr marL="628650" lvl="1" indent="-171450" algn="l">
              <a:buClrTx/>
              <a:buFont typeface="Arial" panose="020B0604020202020204" pitchFamily="34" charset="0"/>
              <a:buChar char="•"/>
            </a:pPr>
            <a:endParaRPr lang="en-GB" sz="1800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523B4-DBA1-1900-97B6-FD3EA3BD1AF0}"/>
              </a:ext>
            </a:extLst>
          </p:cNvPr>
          <p:cNvCxnSpPr>
            <a:cxnSpLocks/>
          </p:cNvCxnSpPr>
          <p:nvPr/>
        </p:nvCxnSpPr>
        <p:spPr>
          <a:xfrm>
            <a:off x="4959350" y="3876675"/>
            <a:ext cx="593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F44399-DD5B-C173-3E94-0462451C61E7}"/>
              </a:ext>
            </a:extLst>
          </p:cNvPr>
          <p:cNvCxnSpPr>
            <a:cxnSpLocks/>
          </p:cNvCxnSpPr>
          <p:nvPr/>
        </p:nvCxnSpPr>
        <p:spPr>
          <a:xfrm>
            <a:off x="4576762" y="3876675"/>
            <a:ext cx="236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C7F1AD8-E18D-E966-C7B1-9882564CCB76}"/>
              </a:ext>
            </a:extLst>
          </p:cNvPr>
          <p:cNvCxnSpPr>
            <a:cxnSpLocks/>
          </p:cNvCxnSpPr>
          <p:nvPr/>
        </p:nvCxnSpPr>
        <p:spPr>
          <a:xfrm>
            <a:off x="5619750" y="3876675"/>
            <a:ext cx="95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A3F81E-3AC0-7E46-9A13-9CD849E72A05}"/>
              </a:ext>
            </a:extLst>
          </p:cNvPr>
          <p:cNvCxnSpPr>
            <a:cxnSpLocks/>
          </p:cNvCxnSpPr>
          <p:nvPr/>
        </p:nvCxnSpPr>
        <p:spPr>
          <a:xfrm>
            <a:off x="5715000" y="3876675"/>
            <a:ext cx="127000" cy="0"/>
          </a:xfrm>
          <a:prstGeom prst="line">
            <a:avLst/>
          </a:prstGeom>
          <a:ln>
            <a:solidFill>
              <a:srgbClr val="E999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98F9C68-AB43-6054-A350-7475CCD334FE}"/>
              </a:ext>
            </a:extLst>
          </p:cNvPr>
          <p:cNvCxnSpPr>
            <a:cxnSpLocks/>
          </p:cNvCxnSpPr>
          <p:nvPr/>
        </p:nvCxnSpPr>
        <p:spPr>
          <a:xfrm>
            <a:off x="5959475" y="3876675"/>
            <a:ext cx="200025" cy="0"/>
          </a:xfrm>
          <a:prstGeom prst="line">
            <a:avLst/>
          </a:prstGeom>
          <a:ln>
            <a:solidFill>
              <a:srgbClr val="E999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3271F2D-87F7-5684-03E5-4B5C71FB4491}"/>
              </a:ext>
            </a:extLst>
          </p:cNvPr>
          <p:cNvCxnSpPr>
            <a:cxnSpLocks/>
          </p:cNvCxnSpPr>
          <p:nvPr/>
        </p:nvCxnSpPr>
        <p:spPr>
          <a:xfrm>
            <a:off x="6337300" y="3876675"/>
            <a:ext cx="234950" cy="0"/>
          </a:xfrm>
          <a:prstGeom prst="line">
            <a:avLst/>
          </a:prstGeom>
          <a:ln>
            <a:solidFill>
              <a:srgbClr val="E999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8B7DB0-79ED-631E-AF6E-FE577E30B359}"/>
              </a:ext>
            </a:extLst>
          </p:cNvPr>
          <p:cNvCxnSpPr>
            <a:cxnSpLocks/>
          </p:cNvCxnSpPr>
          <p:nvPr/>
        </p:nvCxnSpPr>
        <p:spPr>
          <a:xfrm>
            <a:off x="7566025" y="3876675"/>
            <a:ext cx="149225" cy="0"/>
          </a:xfrm>
          <a:prstGeom prst="line">
            <a:avLst/>
          </a:prstGeom>
          <a:ln>
            <a:solidFill>
              <a:srgbClr val="E999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30D88F-EA91-4654-05B8-65D884F4117B}"/>
              </a:ext>
            </a:extLst>
          </p:cNvPr>
          <p:cNvCxnSpPr>
            <a:cxnSpLocks/>
          </p:cNvCxnSpPr>
          <p:nvPr/>
        </p:nvCxnSpPr>
        <p:spPr>
          <a:xfrm>
            <a:off x="4810125" y="3876675"/>
            <a:ext cx="149225" cy="0"/>
          </a:xfrm>
          <a:prstGeom prst="line">
            <a:avLst/>
          </a:prstGeom>
          <a:ln>
            <a:solidFill>
              <a:srgbClr val="FC24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539DE3E-AF0A-6950-B5A6-DF24541FFAE8}"/>
              </a:ext>
            </a:extLst>
          </p:cNvPr>
          <p:cNvCxnSpPr>
            <a:cxnSpLocks/>
          </p:cNvCxnSpPr>
          <p:nvPr/>
        </p:nvCxnSpPr>
        <p:spPr>
          <a:xfrm>
            <a:off x="5546725" y="3876675"/>
            <a:ext cx="69850" cy="0"/>
          </a:xfrm>
          <a:prstGeom prst="line">
            <a:avLst/>
          </a:prstGeom>
          <a:ln>
            <a:solidFill>
              <a:srgbClr val="FC24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16BF07-BCBB-8458-DF7E-3BEE80A30912}"/>
              </a:ext>
            </a:extLst>
          </p:cNvPr>
          <p:cNvCxnSpPr>
            <a:cxnSpLocks/>
          </p:cNvCxnSpPr>
          <p:nvPr/>
        </p:nvCxnSpPr>
        <p:spPr>
          <a:xfrm>
            <a:off x="5842000" y="3876675"/>
            <a:ext cx="117475" cy="0"/>
          </a:xfrm>
          <a:prstGeom prst="line">
            <a:avLst/>
          </a:prstGeom>
          <a:ln>
            <a:solidFill>
              <a:srgbClr val="FC24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2420F0C-84C7-A5BB-5C10-C703FC2AC456}"/>
              </a:ext>
            </a:extLst>
          </p:cNvPr>
          <p:cNvCxnSpPr>
            <a:cxnSpLocks/>
          </p:cNvCxnSpPr>
          <p:nvPr/>
        </p:nvCxnSpPr>
        <p:spPr>
          <a:xfrm>
            <a:off x="6159500" y="3876675"/>
            <a:ext cx="177800" cy="0"/>
          </a:xfrm>
          <a:prstGeom prst="line">
            <a:avLst/>
          </a:prstGeom>
          <a:ln>
            <a:solidFill>
              <a:srgbClr val="FC24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692ED6B-0A2A-984A-0CAE-6D8D9BA03F91}"/>
              </a:ext>
            </a:extLst>
          </p:cNvPr>
          <p:cNvCxnSpPr>
            <a:cxnSpLocks/>
          </p:cNvCxnSpPr>
          <p:nvPr/>
        </p:nvCxnSpPr>
        <p:spPr>
          <a:xfrm>
            <a:off x="7699375" y="3876675"/>
            <a:ext cx="117475" cy="0"/>
          </a:xfrm>
          <a:prstGeom prst="line">
            <a:avLst/>
          </a:prstGeom>
          <a:ln>
            <a:solidFill>
              <a:srgbClr val="FC24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B92B767-DC59-EA55-B3D6-979EC9AA2752}"/>
              </a:ext>
            </a:extLst>
          </p:cNvPr>
          <p:cNvCxnSpPr>
            <a:cxnSpLocks/>
          </p:cNvCxnSpPr>
          <p:nvPr/>
        </p:nvCxnSpPr>
        <p:spPr>
          <a:xfrm>
            <a:off x="7816850" y="3876675"/>
            <a:ext cx="117475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DECFC37-2E39-AF5D-FDAD-573D57EA502C}"/>
              </a:ext>
            </a:extLst>
          </p:cNvPr>
          <p:cNvCxnSpPr>
            <a:cxnSpLocks/>
          </p:cNvCxnSpPr>
          <p:nvPr/>
        </p:nvCxnSpPr>
        <p:spPr>
          <a:xfrm>
            <a:off x="6816725" y="3876675"/>
            <a:ext cx="117475" cy="0"/>
          </a:xfrm>
          <a:prstGeom prst="line">
            <a:avLst/>
          </a:prstGeom>
          <a:ln>
            <a:solidFill>
              <a:srgbClr val="E999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5C3169-7DBC-0BB9-B9AD-91B0D6598FB2}"/>
              </a:ext>
            </a:extLst>
          </p:cNvPr>
          <p:cNvCxnSpPr>
            <a:cxnSpLocks/>
          </p:cNvCxnSpPr>
          <p:nvPr/>
        </p:nvCxnSpPr>
        <p:spPr>
          <a:xfrm>
            <a:off x="7086600" y="3876675"/>
            <a:ext cx="117475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0707599-D5BB-6C99-97A6-E30D41127A2F}"/>
              </a:ext>
            </a:extLst>
          </p:cNvPr>
          <p:cNvCxnSpPr>
            <a:cxnSpLocks/>
          </p:cNvCxnSpPr>
          <p:nvPr/>
        </p:nvCxnSpPr>
        <p:spPr>
          <a:xfrm>
            <a:off x="6934200" y="3876675"/>
            <a:ext cx="152400" cy="0"/>
          </a:xfrm>
          <a:prstGeom prst="line">
            <a:avLst/>
          </a:prstGeom>
          <a:ln>
            <a:solidFill>
              <a:srgbClr val="E999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C376702-E2FD-C0BA-4C9C-6D874B9CDB14}"/>
              </a:ext>
            </a:extLst>
          </p:cNvPr>
          <p:cNvCxnSpPr>
            <a:cxnSpLocks/>
          </p:cNvCxnSpPr>
          <p:nvPr/>
        </p:nvCxnSpPr>
        <p:spPr>
          <a:xfrm>
            <a:off x="7372350" y="3876675"/>
            <a:ext cx="117475" cy="0"/>
          </a:xfrm>
          <a:prstGeom prst="line">
            <a:avLst/>
          </a:prstGeom>
          <a:ln>
            <a:solidFill>
              <a:srgbClr val="E999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627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>
          <a:extLst>
            <a:ext uri="{FF2B5EF4-FFF2-40B4-BE49-F238E27FC236}">
              <a16:creationId xmlns:a16="http://schemas.microsoft.com/office/drawing/2014/main" id="{303EDBCA-45E4-648F-0AB8-9F238DEE8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8">
            <a:extLst>
              <a:ext uri="{FF2B5EF4-FFF2-40B4-BE49-F238E27FC236}">
                <a16:creationId xmlns:a16="http://schemas.microsoft.com/office/drawing/2014/main" id="{1EC8246D-7EC2-E860-7659-6091A3AB25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243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r>
              <a:rPr lang="en" baseline="30000" dirty="0"/>
              <a:t>st</a:t>
            </a:r>
            <a:r>
              <a:rPr lang="en" dirty="0"/>
              <a:t> Dataset – Validated RBPs CD-HIT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C65243-2311-BBB7-6B0D-49138CAA3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396" y="952501"/>
            <a:ext cx="3099604" cy="13898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74CD1D-E86A-BB5E-4579-6E30FD8DD7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5356"/>
          <a:stretch/>
        </p:blipFill>
        <p:spPr>
          <a:xfrm>
            <a:off x="824646" y="952501"/>
            <a:ext cx="2600804" cy="2171700"/>
          </a:xfrm>
          <a:prstGeom prst="rect">
            <a:avLst/>
          </a:prstGeom>
        </p:spPr>
      </p:pic>
      <p:pic>
        <p:nvPicPr>
          <p:cNvPr id="5" name="Picture 4" descr="A graph of a cluster of clusters&#10;&#10;AI-generated content may be incorrect.">
            <a:extLst>
              <a:ext uri="{FF2B5EF4-FFF2-40B4-BE49-F238E27FC236}">
                <a16:creationId xmlns:a16="http://schemas.microsoft.com/office/drawing/2014/main" id="{9F3542EE-10A0-C51E-2208-BFDD108CC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7284" y="2432866"/>
            <a:ext cx="3099604" cy="2429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0580B4-0BB4-9875-12FC-9D2989223E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135"/>
          <a:stretch/>
        </p:blipFill>
        <p:spPr>
          <a:xfrm>
            <a:off x="824646" y="3113855"/>
            <a:ext cx="2600804" cy="1744616"/>
          </a:xfrm>
          <a:prstGeom prst="rect">
            <a:avLst/>
          </a:prstGeom>
        </p:spPr>
      </p:pic>
      <p:sp>
        <p:nvSpPr>
          <p:cNvPr id="8" name="Google Shape;412;p37">
            <a:extLst>
              <a:ext uri="{FF2B5EF4-FFF2-40B4-BE49-F238E27FC236}">
                <a16:creationId xmlns:a16="http://schemas.microsoft.com/office/drawing/2014/main" id="{BD37DF57-B3D7-5C4E-0CC5-E54D9348D54E}"/>
              </a:ext>
            </a:extLst>
          </p:cNvPr>
          <p:cNvSpPr txBox="1">
            <a:spLocks/>
          </p:cNvSpPr>
          <p:nvPr/>
        </p:nvSpPr>
        <p:spPr>
          <a:xfrm>
            <a:off x="3517395" y="2432866"/>
            <a:ext cx="1978529" cy="242560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 algn="l">
              <a:buClrTx/>
            </a:pPr>
            <a:r>
              <a:rPr lang="en-GB" sz="900" dirty="0">
                <a:solidFill>
                  <a:srgbClr val="323E68"/>
                </a:solidFill>
              </a:rPr>
              <a:t>For redundancy removal and homology grouping:</a:t>
            </a:r>
            <a:endParaRPr lang="en-GB" sz="900" dirty="0">
              <a:solidFill>
                <a:sysClr val="windowText" lastClr="000000"/>
              </a:solidFill>
            </a:endParaRPr>
          </a:p>
          <a:p>
            <a:pPr marL="171450" lvl="1" indent="-171450" algn="l">
              <a:buClrTx/>
              <a:buFontTx/>
              <a:buChar char="-"/>
            </a:pPr>
            <a:r>
              <a:rPr lang="en-GB" sz="900" dirty="0">
                <a:solidFill>
                  <a:sysClr val="windowText" lastClr="000000"/>
                </a:solidFill>
              </a:rPr>
              <a:t>Pairwise sequence identity</a:t>
            </a:r>
          </a:p>
          <a:p>
            <a:pPr marL="171450" lvl="1" indent="-171450" algn="l">
              <a:buClrTx/>
              <a:buFontTx/>
              <a:buChar char="-"/>
            </a:pPr>
            <a:r>
              <a:rPr lang="en-GB" sz="900" dirty="0">
                <a:solidFill>
                  <a:sysClr val="windowText" lastClr="000000"/>
                </a:solidFill>
              </a:rPr>
              <a:t>Cluster shape: Broader clusters </a:t>
            </a:r>
          </a:p>
          <a:p>
            <a:pPr marL="171450" lvl="1" indent="-171450" algn="l">
              <a:buClrTx/>
              <a:buFontTx/>
              <a:buChar char="-"/>
            </a:pPr>
            <a:r>
              <a:rPr lang="en-GB" sz="900" dirty="0">
                <a:solidFill>
                  <a:sysClr val="windowText" lastClr="000000"/>
                </a:solidFill>
              </a:rPr>
              <a:t>Separation: Some branches merging at higher distances = low sequence similarity </a:t>
            </a:r>
          </a:p>
          <a:p>
            <a:pPr marL="171450" lvl="1" indent="-171450" algn="l">
              <a:buClrTx/>
              <a:buFontTx/>
              <a:buChar char="-"/>
            </a:pPr>
            <a:r>
              <a:rPr lang="en-GB" sz="900" dirty="0">
                <a:solidFill>
                  <a:sysClr val="windowText" lastClr="000000"/>
                </a:solidFill>
              </a:rPr>
              <a:t>Bifurcations at grey represent a bigger diversification in less time comparing with the pink cluster with same ancestry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GB" altLang="en-US" sz="9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</a:rPr>
              <a:t>Clustering suggests distinct groups among the validated RBPs – some by morphotype</a:t>
            </a:r>
          </a:p>
          <a:p>
            <a:pPr marL="171450" lvl="1" indent="-171450" algn="l">
              <a:buClrTx/>
              <a:buFontTx/>
              <a:buChar char="-"/>
            </a:pPr>
            <a:endParaRPr lang="en-GB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5D8E5C7-5BC3-ADE0-0317-5A04B0F81B6C}"/>
              </a:ext>
            </a:extLst>
          </p:cNvPr>
          <p:cNvCxnSpPr>
            <a:cxnSpLocks/>
          </p:cNvCxnSpPr>
          <p:nvPr/>
        </p:nvCxnSpPr>
        <p:spPr>
          <a:xfrm>
            <a:off x="6708946" y="1386840"/>
            <a:ext cx="1063960" cy="955560"/>
          </a:xfrm>
          <a:prstGeom prst="bentConnector3">
            <a:avLst>
              <a:gd name="adj1" fmla="val 99417"/>
            </a:avLst>
          </a:prstGeom>
          <a:ln w="57150">
            <a:solidFill>
              <a:srgbClr val="323E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6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4"/>
          <p:cNvSpPr txBox="1">
            <a:spLocks noGrp="1"/>
          </p:cNvSpPr>
          <p:nvPr>
            <p:ph type="title"/>
          </p:nvPr>
        </p:nvSpPr>
        <p:spPr>
          <a:xfrm>
            <a:off x="720025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72" name="Google Shape;372;p34"/>
          <p:cNvSpPr txBox="1">
            <a:spLocks noGrp="1"/>
          </p:cNvSpPr>
          <p:nvPr>
            <p:ph type="title" idx="2"/>
          </p:nvPr>
        </p:nvSpPr>
        <p:spPr>
          <a:xfrm>
            <a:off x="1978850" y="1356998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73" name="Google Shape;373;p34"/>
          <p:cNvSpPr txBox="1">
            <a:spLocks noGrp="1"/>
          </p:cNvSpPr>
          <p:nvPr>
            <p:ph type="title" idx="3"/>
          </p:nvPr>
        </p:nvSpPr>
        <p:spPr>
          <a:xfrm>
            <a:off x="1978850" y="2866627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4" name="Google Shape;374;p34"/>
          <p:cNvSpPr txBox="1">
            <a:spLocks noGrp="1"/>
          </p:cNvSpPr>
          <p:nvPr>
            <p:ph type="title" idx="4"/>
          </p:nvPr>
        </p:nvSpPr>
        <p:spPr>
          <a:xfrm>
            <a:off x="4220925" y="1356998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75" name="Google Shape;375;p34"/>
          <p:cNvSpPr txBox="1">
            <a:spLocks noGrp="1"/>
          </p:cNvSpPr>
          <p:nvPr>
            <p:ph type="title" idx="5"/>
          </p:nvPr>
        </p:nvSpPr>
        <p:spPr>
          <a:xfrm>
            <a:off x="4220925" y="2866627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76" name="Google Shape;376;p34"/>
          <p:cNvSpPr txBox="1">
            <a:spLocks noGrp="1"/>
          </p:cNvSpPr>
          <p:nvPr>
            <p:ph type="title" idx="6"/>
          </p:nvPr>
        </p:nvSpPr>
        <p:spPr>
          <a:xfrm>
            <a:off x="6463000" y="1356998"/>
            <a:ext cx="73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78" name="Google Shape;378;p34"/>
          <p:cNvSpPr txBox="1">
            <a:spLocks noGrp="1"/>
          </p:cNvSpPr>
          <p:nvPr>
            <p:ph type="subTitle" idx="1"/>
          </p:nvPr>
        </p:nvSpPr>
        <p:spPr>
          <a:xfrm>
            <a:off x="1978850" y="1929700"/>
            <a:ext cx="19659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Milestones</a:t>
            </a:r>
            <a:endParaRPr dirty="0"/>
          </a:p>
        </p:txBody>
      </p:sp>
      <p:sp>
        <p:nvSpPr>
          <p:cNvPr id="379" name="Google Shape;379;p34"/>
          <p:cNvSpPr txBox="1">
            <a:spLocks noGrp="1"/>
          </p:cNvSpPr>
          <p:nvPr>
            <p:ph type="subTitle" idx="8"/>
          </p:nvPr>
        </p:nvSpPr>
        <p:spPr>
          <a:xfrm>
            <a:off x="4220925" y="1929700"/>
            <a:ext cx="19659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sp>
        <p:nvSpPr>
          <p:cNvPr id="380" name="Google Shape;380;p34"/>
          <p:cNvSpPr txBox="1">
            <a:spLocks noGrp="1"/>
          </p:cNvSpPr>
          <p:nvPr>
            <p:ph type="subTitle" idx="9"/>
          </p:nvPr>
        </p:nvSpPr>
        <p:spPr>
          <a:xfrm>
            <a:off x="6463000" y="1929700"/>
            <a:ext cx="19659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GB" dirty="0"/>
              <a:t>Introduction</a:t>
            </a:r>
          </a:p>
        </p:txBody>
      </p:sp>
      <p:sp>
        <p:nvSpPr>
          <p:cNvPr id="381" name="Google Shape;381;p34"/>
          <p:cNvSpPr txBox="1">
            <a:spLocks noGrp="1"/>
          </p:cNvSpPr>
          <p:nvPr>
            <p:ph type="subTitle" idx="13"/>
          </p:nvPr>
        </p:nvSpPr>
        <p:spPr>
          <a:xfrm>
            <a:off x="1978850" y="3466075"/>
            <a:ext cx="1965900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GB" dirty="0"/>
              <a:t>Results</a:t>
            </a:r>
          </a:p>
        </p:txBody>
      </p:sp>
      <p:sp>
        <p:nvSpPr>
          <p:cNvPr id="382" name="Google Shape;382;p34"/>
          <p:cNvSpPr txBox="1">
            <a:spLocks noGrp="1"/>
          </p:cNvSpPr>
          <p:nvPr>
            <p:ph type="subTitle" idx="14"/>
          </p:nvPr>
        </p:nvSpPr>
        <p:spPr>
          <a:xfrm>
            <a:off x="4220924" y="3466075"/>
            <a:ext cx="3284775" cy="47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</a:t>
            </a:r>
            <a:endParaRPr dirty="0"/>
          </a:p>
        </p:txBody>
      </p:sp>
      <p:sp>
        <p:nvSpPr>
          <p:cNvPr id="6" name="Google Shape;375;p34">
            <a:extLst>
              <a:ext uri="{FF2B5EF4-FFF2-40B4-BE49-F238E27FC236}">
                <a16:creationId xmlns:a16="http://schemas.microsoft.com/office/drawing/2014/main" id="{463AC6AD-426A-BEA7-F50D-C207ADEF7700}"/>
              </a:ext>
            </a:extLst>
          </p:cNvPr>
          <p:cNvSpPr txBox="1">
            <a:spLocks/>
          </p:cNvSpPr>
          <p:nvPr/>
        </p:nvSpPr>
        <p:spPr>
          <a:xfrm>
            <a:off x="6463000" y="2838642"/>
            <a:ext cx="7347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22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7" name="Google Shape;382;p34">
            <a:extLst>
              <a:ext uri="{FF2B5EF4-FFF2-40B4-BE49-F238E27FC236}">
                <a16:creationId xmlns:a16="http://schemas.microsoft.com/office/drawing/2014/main" id="{E4ED7251-83FE-1713-C0B1-1D55832FE1AC}"/>
              </a:ext>
            </a:extLst>
          </p:cNvPr>
          <p:cNvSpPr txBox="1">
            <a:spLocks/>
          </p:cNvSpPr>
          <p:nvPr/>
        </p:nvSpPr>
        <p:spPr>
          <a:xfrm>
            <a:off x="6463000" y="3466075"/>
            <a:ext cx="3284775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en-GB" dirty="0"/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>
          <a:extLst>
            <a:ext uri="{FF2B5EF4-FFF2-40B4-BE49-F238E27FC236}">
              <a16:creationId xmlns:a16="http://schemas.microsoft.com/office/drawing/2014/main" id="{00E27FC9-3340-0D82-DA81-EBE88F5D9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>
            <a:extLst>
              <a:ext uri="{FF2B5EF4-FFF2-40B4-BE49-F238E27FC236}">
                <a16:creationId xmlns:a16="http://schemas.microsoft.com/office/drawing/2014/main" id="{26750550-59CB-7BF2-970F-CDA9D7D7C6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380775"/>
            <a:ext cx="39435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r>
              <a:rPr lang="en" baseline="30000" dirty="0"/>
              <a:t>nd</a:t>
            </a:r>
            <a:r>
              <a:rPr lang="en" dirty="0"/>
              <a:t>  Dataset</a:t>
            </a:r>
            <a:endParaRPr dirty="0"/>
          </a:p>
        </p:txBody>
      </p:sp>
      <p:sp>
        <p:nvSpPr>
          <p:cNvPr id="389" name="Google Shape;389;p35">
            <a:extLst>
              <a:ext uri="{FF2B5EF4-FFF2-40B4-BE49-F238E27FC236}">
                <a16:creationId xmlns:a16="http://schemas.microsoft.com/office/drawing/2014/main" id="{05B208A9-80E7-4D83-9E91-76FCA6E87FF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2484500"/>
            <a:ext cx="116704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4.2</a:t>
            </a:r>
            <a:endParaRPr dirty="0"/>
          </a:p>
        </p:txBody>
      </p:sp>
      <p:pic>
        <p:nvPicPr>
          <p:cNvPr id="390" name="Google Shape;390;p35">
            <a:extLst>
              <a:ext uri="{FF2B5EF4-FFF2-40B4-BE49-F238E27FC236}">
                <a16:creationId xmlns:a16="http://schemas.microsoft.com/office/drawing/2014/main" id="{9BFF6197-2EF3-7943-E262-B714C40A2CF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71583">
            <a:off x="2167669" y="-362800"/>
            <a:ext cx="1555613" cy="2173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391" name="Google Shape;391;p35">
            <a:extLst>
              <a:ext uri="{FF2B5EF4-FFF2-40B4-BE49-F238E27FC236}">
                <a16:creationId xmlns:a16="http://schemas.microsoft.com/office/drawing/2014/main" id="{0E5177FF-1E31-14D7-1264-4175FCCCCAC5}"/>
              </a:ext>
            </a:extLst>
          </p:cNvPr>
          <p:cNvGrpSpPr/>
          <p:nvPr/>
        </p:nvGrpSpPr>
        <p:grpSpPr>
          <a:xfrm>
            <a:off x="3460052" y="753058"/>
            <a:ext cx="2899800" cy="2899800"/>
            <a:chOff x="3460052" y="753058"/>
            <a:chExt cx="2899800" cy="2899800"/>
          </a:xfrm>
        </p:grpSpPr>
        <p:sp>
          <p:nvSpPr>
            <p:cNvPr id="392" name="Google Shape;392;p35">
              <a:extLst>
                <a:ext uri="{FF2B5EF4-FFF2-40B4-BE49-F238E27FC236}">
                  <a16:creationId xmlns:a16="http://schemas.microsoft.com/office/drawing/2014/main" id="{9A1199FB-2F1A-F6DB-F9E0-FECE642A6DD4}"/>
                </a:ext>
              </a:extLst>
            </p:cNvPr>
            <p:cNvSpPr/>
            <p:nvPr/>
          </p:nvSpPr>
          <p:spPr>
            <a:xfrm rot="7811180">
              <a:off x="3881089" y="1174095"/>
              <a:ext cx="2057726" cy="2057726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3" name="Google Shape;393;p35">
              <a:extLst>
                <a:ext uri="{FF2B5EF4-FFF2-40B4-BE49-F238E27FC236}">
                  <a16:creationId xmlns:a16="http://schemas.microsoft.com/office/drawing/2014/main" id="{6289A9F4-BF90-2E40-47E1-8F0C9E90244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88798" y="1874175"/>
              <a:ext cx="1133102" cy="1122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94" name="Google Shape;394;p35">
              <a:extLst>
                <a:ext uri="{FF2B5EF4-FFF2-40B4-BE49-F238E27FC236}">
                  <a16:creationId xmlns:a16="http://schemas.microsoft.com/office/drawing/2014/main" id="{6CC0D86E-0E77-34C4-A48E-B8CC3937B145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00938" y="1498254"/>
              <a:ext cx="1024686" cy="1039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95" name="Google Shape;395;p35">
            <a:extLst>
              <a:ext uri="{FF2B5EF4-FFF2-40B4-BE49-F238E27FC236}">
                <a16:creationId xmlns:a16="http://schemas.microsoft.com/office/drawing/2014/main" id="{E61FC96D-E877-60D1-1740-F05E60E3E3E5}"/>
              </a:ext>
            </a:extLst>
          </p:cNvPr>
          <p:cNvGrpSpPr/>
          <p:nvPr/>
        </p:nvGrpSpPr>
        <p:grpSpPr>
          <a:xfrm>
            <a:off x="6197833" y="2683176"/>
            <a:ext cx="2057700" cy="2057700"/>
            <a:chOff x="6197833" y="2683176"/>
            <a:chExt cx="2057700" cy="2057700"/>
          </a:xfrm>
        </p:grpSpPr>
        <p:sp>
          <p:nvSpPr>
            <p:cNvPr id="396" name="Google Shape;396;p35">
              <a:extLst>
                <a:ext uri="{FF2B5EF4-FFF2-40B4-BE49-F238E27FC236}">
                  <a16:creationId xmlns:a16="http://schemas.microsoft.com/office/drawing/2014/main" id="{28002CA4-ED6E-DB28-E8DC-ADB8873351B3}"/>
                </a:ext>
              </a:extLst>
            </p:cNvPr>
            <p:cNvSpPr/>
            <p:nvPr/>
          </p:nvSpPr>
          <p:spPr>
            <a:xfrm>
              <a:off x="6197833" y="2683176"/>
              <a:ext cx="2057700" cy="20577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7" name="Google Shape;397;p35">
              <a:extLst>
                <a:ext uri="{FF2B5EF4-FFF2-40B4-BE49-F238E27FC236}">
                  <a16:creationId xmlns:a16="http://schemas.microsoft.com/office/drawing/2014/main" id="{B5167868-4250-2AB6-E78D-55F66247E17E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2700000">
              <a:off x="6707650" y="3198501"/>
              <a:ext cx="1103550" cy="102704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831986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D3A80-0C19-1089-EB0C-BC684F4C9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2100ED5-7F62-B7F6-B824-25AF65F26920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E71E81-29B4-CA83-A448-0DF95C74D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038311"/>
            <a:ext cx="7704000" cy="894106"/>
          </a:xfrm>
        </p:spPr>
        <p:txBody>
          <a:bodyPr/>
          <a:lstStyle/>
          <a:p>
            <a:r>
              <a:rPr lang="en" sz="2400" dirty="0"/>
              <a:t>2</a:t>
            </a:r>
            <a:r>
              <a:rPr lang="en" sz="2400" baseline="30000" dirty="0"/>
              <a:t>nd</a:t>
            </a:r>
            <a:r>
              <a:rPr lang="en" sz="2400" dirty="0"/>
              <a:t> Dataset – Computationally Predicted RBPs</a:t>
            </a:r>
            <a:endParaRPr lang="en-GB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B56160-6B15-56EC-DD31-9BDBD2F82F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"/>
          <a:stretch/>
        </p:blipFill>
        <p:spPr>
          <a:xfrm>
            <a:off x="1368424" y="507368"/>
            <a:ext cx="6419367" cy="3306060"/>
          </a:xfrm>
          <a:prstGeom prst="rect">
            <a:avLst/>
          </a:prstGeom>
        </p:spPr>
      </p:pic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CC8328DA-D566-565A-0CFA-ED62857B4C5D}"/>
              </a:ext>
            </a:extLst>
          </p:cNvPr>
          <p:cNvSpPr/>
          <p:nvPr/>
        </p:nvSpPr>
        <p:spPr>
          <a:xfrm>
            <a:off x="-765233" y="-483269"/>
            <a:ext cx="10550787" cy="5341434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665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E456C-74EA-F8DD-A7AC-397C65D19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8DD4E8-8ADD-5615-1AD5-12FB1C6C0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147" y="3159716"/>
            <a:ext cx="3088012" cy="1857125"/>
          </a:xfrm>
        </p:spPr>
        <p:txBody>
          <a:bodyPr/>
          <a:lstStyle/>
          <a:p>
            <a:r>
              <a:rPr lang="en" sz="2400" dirty="0"/>
              <a:t>2</a:t>
            </a:r>
            <a:r>
              <a:rPr lang="en" sz="2400" baseline="30000" dirty="0"/>
              <a:t>nd</a:t>
            </a:r>
            <a:r>
              <a:rPr lang="en" sz="2400" dirty="0"/>
              <a:t> Dataset Processement with Python</a:t>
            </a:r>
            <a:endParaRPr lang="en-GB" sz="2400" dirty="0"/>
          </a:p>
        </p:txBody>
      </p:sp>
      <p:sp>
        <p:nvSpPr>
          <p:cNvPr id="13" name="Google Shape;403;p36">
            <a:extLst>
              <a:ext uri="{FF2B5EF4-FFF2-40B4-BE49-F238E27FC236}">
                <a16:creationId xmlns:a16="http://schemas.microsoft.com/office/drawing/2014/main" id="{138A514A-B008-C54B-3534-CBB3B8E13CA9}"/>
              </a:ext>
            </a:extLst>
          </p:cNvPr>
          <p:cNvSpPr txBox="1">
            <a:spLocks/>
          </p:cNvSpPr>
          <p:nvPr/>
        </p:nvSpPr>
        <p:spPr>
          <a:xfrm>
            <a:off x="415350" y="3114119"/>
            <a:ext cx="3289300" cy="1857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en-GB" sz="700" b="1" dirty="0">
                <a:solidFill>
                  <a:srgbClr val="323E68"/>
                </a:solidFill>
                <a:latin typeface="Consolas" panose="020B0609020204030204" pitchFamily="49" charset="0"/>
              </a:rPr>
              <a:t>W</a:t>
            </a:r>
            <a:r>
              <a:rPr lang="en-GB" sz="700" b="1" dirty="0">
                <a:solidFill>
                  <a:srgbClr val="323E68"/>
                </a:solidFill>
                <a:effectLst/>
                <a:latin typeface="Consolas" panose="020B0609020204030204" pitchFamily="49" charset="0"/>
              </a:rPr>
              <a:t>orkflow data processing – NON-VALIDATED:</a:t>
            </a:r>
          </a:p>
          <a:p>
            <a:pPr>
              <a:lnSpc>
                <a:spcPts val="1425"/>
              </a:lnSpc>
              <a:buNone/>
            </a:pPr>
            <a:r>
              <a:rPr lang="en-GB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Fetch the id of bacteriophages from name</a:t>
            </a:r>
          </a:p>
          <a:p>
            <a:pPr>
              <a:lnSpc>
                <a:spcPts val="1425"/>
              </a:lnSpc>
              <a:buNone/>
            </a:pPr>
            <a:r>
              <a:rPr lang="en-GB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Add column with ids</a:t>
            </a:r>
          </a:p>
          <a:p>
            <a:pPr>
              <a:lnSpc>
                <a:spcPts val="1425"/>
              </a:lnSpc>
              <a:buNone/>
            </a:pPr>
            <a:r>
              <a:rPr lang="en-GB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Add FASTA format if missing</a:t>
            </a:r>
          </a:p>
          <a:p>
            <a:pPr>
              <a:lnSpc>
                <a:spcPts val="1425"/>
              </a:lnSpc>
              <a:buNone/>
            </a:pPr>
            <a:r>
              <a:rPr lang="en-GB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Create column with only aa to remove duplicates</a:t>
            </a:r>
          </a:p>
          <a:p>
            <a:pPr>
              <a:lnSpc>
                <a:spcPts val="1425"/>
              </a:lnSpc>
              <a:buNone/>
            </a:pPr>
            <a:r>
              <a:rPr lang="en-GB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Create column with FASTA format</a:t>
            </a:r>
          </a:p>
          <a:p>
            <a:pPr>
              <a:lnSpc>
                <a:spcPts val="1425"/>
              </a:lnSpc>
              <a:buNone/>
            </a:pPr>
            <a:r>
              <a:rPr lang="en-GB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Create new column with duplicated identifiers</a:t>
            </a:r>
          </a:p>
          <a:p>
            <a:pPr>
              <a:lnSpc>
                <a:spcPts val="1425"/>
              </a:lnSpc>
              <a:buNone/>
            </a:pPr>
            <a:r>
              <a:rPr lang="en-GB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Remove duplicate lines based on sequence</a:t>
            </a:r>
          </a:p>
          <a:p>
            <a:pPr>
              <a:lnSpc>
                <a:spcPts val="1425"/>
              </a:lnSpc>
              <a:buNone/>
            </a:pPr>
            <a:r>
              <a:rPr lang="en-GB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Retrieve morphotypes</a:t>
            </a:r>
          </a:p>
          <a:p>
            <a:pPr>
              <a:lnSpc>
                <a:spcPts val="1425"/>
              </a:lnSpc>
            </a:pPr>
            <a:r>
              <a:rPr lang="en-GB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Create FASTA file and Excel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970BC-FF2E-BA8C-315D-CAE8E65F2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15" y="221572"/>
            <a:ext cx="2251075" cy="2818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1F98E1-D53E-1934-3F95-08E4AEE6A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756" y="231434"/>
            <a:ext cx="3026010" cy="2808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237EFE-7823-5F73-D826-B6B706F3E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732" y="215976"/>
            <a:ext cx="2565801" cy="3781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67E130-3B8A-0809-2DE5-FA563664C4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7748"/>
          <a:stretch/>
        </p:blipFill>
        <p:spPr>
          <a:xfrm>
            <a:off x="6221732" y="3997401"/>
            <a:ext cx="2565801" cy="65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92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221F1-6A22-9CBE-D2C0-58A8BBAD1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3337D77-F049-A0A5-25ED-FD5ACBA9E3F8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F299C5-B04C-1554-4C77-5705535D9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038311"/>
            <a:ext cx="7704000" cy="894106"/>
          </a:xfrm>
        </p:spPr>
        <p:txBody>
          <a:bodyPr/>
          <a:lstStyle/>
          <a:p>
            <a:r>
              <a:rPr lang="en" sz="2400" dirty="0"/>
              <a:t>Computationally Predicted RBPs after Processement with Python</a:t>
            </a:r>
            <a:endParaRPr lang="en-GB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5E2C3-8C3B-A146-9271-A1411E707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509757"/>
            <a:ext cx="7704000" cy="3384813"/>
          </a:xfrm>
          <a:prstGeom prst="rect">
            <a:avLst/>
          </a:prstGeom>
        </p:spPr>
      </p:pic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E070C345-11A6-190E-F40B-B4664F0350B3}"/>
              </a:ext>
            </a:extLst>
          </p:cNvPr>
          <p:cNvSpPr/>
          <p:nvPr/>
        </p:nvSpPr>
        <p:spPr>
          <a:xfrm>
            <a:off x="-2271252" y="-409017"/>
            <a:ext cx="13487400" cy="5341434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280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66046-73E7-01D8-E9F4-472F1ED58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5F9413-8725-B405-4543-189FB99EC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287" y="324896"/>
            <a:ext cx="7591425" cy="458634"/>
          </a:xfrm>
        </p:spPr>
        <p:txBody>
          <a:bodyPr/>
          <a:lstStyle/>
          <a:p>
            <a:r>
              <a:rPr lang="en" sz="2400" dirty="0"/>
              <a:t>2</a:t>
            </a:r>
            <a:r>
              <a:rPr lang="en" sz="2400" baseline="30000" dirty="0"/>
              <a:t>nd</a:t>
            </a:r>
            <a:r>
              <a:rPr lang="en" sz="2400" dirty="0"/>
              <a:t> Dataset Analysis - K-means and PCA</a:t>
            </a:r>
            <a:endParaRPr lang="en-GB" sz="24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C1EF898-3B80-D94E-CD4C-8A04F940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275" y="3745490"/>
            <a:ext cx="2871596" cy="1028844"/>
          </a:xfrm>
          <a:prstGeom prst="rect">
            <a:avLst/>
          </a:prstGeom>
        </p:spPr>
      </p:pic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EF89B71-A61C-328D-6D45-934C36B67418}"/>
              </a:ext>
            </a:extLst>
          </p:cNvPr>
          <p:cNvCxnSpPr>
            <a:cxnSpLocks/>
          </p:cNvCxnSpPr>
          <p:nvPr/>
        </p:nvCxnSpPr>
        <p:spPr>
          <a:xfrm flipV="1">
            <a:off x="4091940" y="1201482"/>
            <a:ext cx="1724531" cy="352907"/>
          </a:xfrm>
          <a:prstGeom prst="bentConnector3">
            <a:avLst>
              <a:gd name="adj1" fmla="val -1256"/>
            </a:avLst>
          </a:prstGeom>
          <a:ln w="57150">
            <a:solidFill>
              <a:srgbClr val="323E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AA8FF330-B5E9-42B8-C9EC-F795A3389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08" y="900165"/>
            <a:ext cx="2611526" cy="334317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DEE330D-34F9-8357-149A-7E602F8D4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58" y="4264358"/>
            <a:ext cx="2121826" cy="60041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B7BC7C8-936C-2FA3-F393-E1DA263AE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275" y="4818605"/>
            <a:ext cx="2857196" cy="92343"/>
          </a:xfrm>
          <a:prstGeom prst="rect">
            <a:avLst/>
          </a:prstGeom>
        </p:spPr>
      </p:pic>
      <p:sp>
        <p:nvSpPr>
          <p:cNvPr id="25" name="Google Shape;412;p37">
            <a:extLst>
              <a:ext uri="{FF2B5EF4-FFF2-40B4-BE49-F238E27FC236}">
                <a16:creationId xmlns:a16="http://schemas.microsoft.com/office/drawing/2014/main" id="{52DF4214-2A48-5FE4-08D9-7C6C48F0B5FA}"/>
              </a:ext>
            </a:extLst>
          </p:cNvPr>
          <p:cNvSpPr txBox="1">
            <a:spLocks/>
          </p:cNvSpPr>
          <p:nvPr/>
        </p:nvSpPr>
        <p:spPr>
          <a:xfrm>
            <a:off x="5925312" y="3150665"/>
            <a:ext cx="3126864" cy="1760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Cluster 0: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900" dirty="0">
                <a:solidFill>
                  <a:schemeClr val="tx1"/>
                </a:solidFill>
                <a:latin typeface="Arial" panose="020B0604020202020204" pitchFamily="34" charset="0"/>
              </a:rPr>
              <a:t>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eparated from others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distinct characteristics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DD4609"/>
                </a:solidFill>
                <a:effectLst/>
                <a:latin typeface="Arial" panose="020B0604020202020204" pitchFamily="34" charset="0"/>
              </a:rPr>
              <a:t>Cluster 1: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900" dirty="0">
                <a:solidFill>
                  <a:schemeClr val="tx1"/>
                </a:solidFill>
                <a:latin typeface="Arial" panose="020B0604020202020204" pitchFamily="34" charset="0"/>
              </a:rPr>
              <a:t>Larger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group with some spread along both axes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Cluster 2,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Cluster 3,</a:t>
            </a:r>
            <a:r>
              <a:rPr lang="en-US" altLang="en-US" sz="9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Cluster 4: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900" dirty="0">
                <a:solidFill>
                  <a:schemeClr val="tx1"/>
                </a:solidFill>
                <a:latin typeface="Arial" panose="020B0604020202020204" pitchFamily="34" charset="0"/>
              </a:rPr>
              <a:t>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ess populated and overlap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similarity in characteristics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Interpretation: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900" dirty="0">
                <a:solidFill>
                  <a:schemeClr val="tx1"/>
                </a:solidFill>
                <a:latin typeface="Arial" panose="020B0604020202020204" pitchFamily="34" charset="0"/>
              </a:rPr>
              <a:t>- 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istinct clusters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en-US" sz="900" dirty="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on-Validated RBPs may have different characteristics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- Cluster 0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 notably distinct, potentially representing a unique group of RBPs</a:t>
            </a:r>
          </a:p>
        </p:txBody>
      </p:sp>
      <p:pic>
        <p:nvPicPr>
          <p:cNvPr id="26" name="Picture 25" descr="A graph of dots and lines&#10;&#10;AI-generated content may be incorrect.">
            <a:extLst>
              <a:ext uri="{FF2B5EF4-FFF2-40B4-BE49-F238E27FC236}">
                <a16:creationId xmlns:a16="http://schemas.microsoft.com/office/drawing/2014/main" id="{6130E0C9-A8C8-FC77-6D10-43AB6FFCA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5312" y="900165"/>
            <a:ext cx="2844467" cy="22164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AFE1CD-8904-B378-3C73-31040B4C10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9274" y="1684020"/>
            <a:ext cx="2858453" cy="201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93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F2EA5-B947-AAAD-F25E-C4CDE142D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7F88ED-A6A1-E766-EA1A-00DCBA36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287" y="324896"/>
            <a:ext cx="7591425" cy="458634"/>
          </a:xfrm>
        </p:spPr>
        <p:txBody>
          <a:bodyPr/>
          <a:lstStyle/>
          <a:p>
            <a:r>
              <a:rPr lang="en" sz="2400" dirty="0"/>
              <a:t>2</a:t>
            </a:r>
            <a:r>
              <a:rPr lang="en" sz="2400" baseline="30000" dirty="0"/>
              <a:t>nd</a:t>
            </a:r>
            <a:r>
              <a:rPr lang="en" sz="2400" dirty="0"/>
              <a:t> Dataset Analysis - Dendrogram</a:t>
            </a:r>
            <a:endParaRPr lang="en-GB" sz="2400" dirty="0"/>
          </a:p>
        </p:txBody>
      </p:sp>
      <p:sp>
        <p:nvSpPr>
          <p:cNvPr id="10" name="Google Shape;412;p37">
            <a:extLst>
              <a:ext uri="{FF2B5EF4-FFF2-40B4-BE49-F238E27FC236}">
                <a16:creationId xmlns:a16="http://schemas.microsoft.com/office/drawing/2014/main" id="{11DC0842-F45F-CBFD-0461-7BE4F062F544}"/>
              </a:ext>
            </a:extLst>
          </p:cNvPr>
          <p:cNvSpPr txBox="1">
            <a:spLocks/>
          </p:cNvSpPr>
          <p:nvPr/>
        </p:nvSpPr>
        <p:spPr>
          <a:xfrm>
            <a:off x="571499" y="4179928"/>
            <a:ext cx="8001000" cy="736649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 algn="l">
              <a:buClrTx/>
              <a:buFontTx/>
            </a:pPr>
            <a:r>
              <a:rPr lang="en-GB" sz="1000" dirty="0">
                <a:solidFill>
                  <a:sysClr val="windowText" lastClr="000000"/>
                </a:solidFill>
              </a:rPr>
              <a:t>- Cluster shape: Broad</a:t>
            </a:r>
          </a:p>
          <a:p>
            <a:pPr lvl="1" algn="l">
              <a:buClrTx/>
            </a:pPr>
            <a:r>
              <a:rPr lang="en-GB" sz="1000" dirty="0">
                <a:solidFill>
                  <a:sysClr val="windowText" lastClr="000000"/>
                </a:solidFill>
              </a:rPr>
              <a:t>- Separation between clusters: High</a:t>
            </a:r>
          </a:p>
          <a:p>
            <a:pPr lvl="1" algn="l">
              <a:buClrTx/>
            </a:pPr>
            <a:r>
              <a:rPr lang="en-GB" sz="1000" dirty="0">
                <a:solidFill>
                  <a:sysClr val="windowText" lastClr="000000"/>
                </a:solidFill>
              </a:rPr>
              <a:t>- Cohesion between sub-groups</a:t>
            </a:r>
          </a:p>
          <a:p>
            <a:pPr lvl="1" algn="l">
              <a:buClrTx/>
            </a:pPr>
            <a:r>
              <a:rPr lang="en-GB" sz="1000" dirty="0">
                <a:solidFill>
                  <a:sysClr val="windowText" lastClr="000000"/>
                </a:solidFill>
              </a:rPr>
              <a:t>- Nº Clusters: Low</a:t>
            </a:r>
          </a:p>
        </p:txBody>
      </p:sp>
      <p:sp>
        <p:nvSpPr>
          <p:cNvPr id="8" name="Google Shape;412;p37">
            <a:extLst>
              <a:ext uri="{FF2B5EF4-FFF2-40B4-BE49-F238E27FC236}">
                <a16:creationId xmlns:a16="http://schemas.microsoft.com/office/drawing/2014/main" id="{7F8DC475-1807-0230-F5D8-F4E81C9219CA}"/>
              </a:ext>
            </a:extLst>
          </p:cNvPr>
          <p:cNvSpPr txBox="1">
            <a:spLocks/>
          </p:cNvSpPr>
          <p:nvPr/>
        </p:nvSpPr>
        <p:spPr>
          <a:xfrm>
            <a:off x="4848226" y="4179926"/>
            <a:ext cx="3638550" cy="73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</a:rPr>
              <a:t>- D</a:t>
            </a: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issimilar sequences that share functional elements</a:t>
            </a:r>
            <a:endParaRPr lang="en-US" altLang="en-US" sz="1000" dirty="0">
              <a:solidFill>
                <a:schemeClr val="bg1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000" b="1" dirty="0">
                <a:solidFill>
                  <a:schemeClr val="tx1"/>
                </a:solidFill>
                <a:latin typeface="Arial" panose="020B0604020202020204" pitchFamily="34" charset="0"/>
              </a:rPr>
              <a:t>These clusters likely represent: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GB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Possibly novel or divergent RBPs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Groupings of functionally analogous</a:t>
            </a:r>
          </a:p>
          <a:p>
            <a:pPr lvl="1" algn="l">
              <a:buClrTx/>
            </a:pPr>
            <a:endParaRPr lang="en-GB" sz="1800" dirty="0">
              <a:solidFill>
                <a:sysClr val="windowText" lastClr="000000"/>
              </a:solidFill>
            </a:endParaRPr>
          </a:p>
        </p:txBody>
      </p:sp>
      <p:pic>
        <p:nvPicPr>
          <p:cNvPr id="13" name="Picture 12" descr="A diagram of a network&#10;&#10;AI-generated content may be incorrect.">
            <a:extLst>
              <a:ext uri="{FF2B5EF4-FFF2-40B4-BE49-F238E27FC236}">
                <a16:creationId xmlns:a16="http://schemas.microsoft.com/office/drawing/2014/main" id="{E800A066-F588-4199-56F0-CEB33EB6B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903420"/>
            <a:ext cx="8001000" cy="3205755"/>
          </a:xfrm>
          <a:prstGeom prst="rect">
            <a:avLst/>
          </a:prstGeom>
        </p:spPr>
      </p:pic>
      <p:sp>
        <p:nvSpPr>
          <p:cNvPr id="9" name="Google Shape;412;p37">
            <a:extLst>
              <a:ext uri="{FF2B5EF4-FFF2-40B4-BE49-F238E27FC236}">
                <a16:creationId xmlns:a16="http://schemas.microsoft.com/office/drawing/2014/main" id="{113E4F2B-32B6-8D42-15C4-15E2F5759757}"/>
              </a:ext>
            </a:extLst>
          </p:cNvPr>
          <p:cNvSpPr txBox="1">
            <a:spLocks/>
          </p:cNvSpPr>
          <p:nvPr/>
        </p:nvSpPr>
        <p:spPr>
          <a:xfrm>
            <a:off x="6738937" y="1167113"/>
            <a:ext cx="1628775" cy="7052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 algn="l">
              <a:buClrTx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 Green cluster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GB" sz="900" dirty="0">
                <a:solidFill>
                  <a:sysClr val="windowText" lastClr="000000"/>
                </a:solidFill>
              </a:rPr>
              <a:t>More variation within each group. Green branches span wide distances before splitting</a:t>
            </a:r>
          </a:p>
          <a:p>
            <a:pPr lvl="1" algn="l">
              <a:buClrTx/>
            </a:pPr>
            <a:endParaRPr lang="en-GB" sz="1600" dirty="0">
              <a:solidFill>
                <a:sysClr val="windowText" lastClr="000000"/>
              </a:solidFill>
            </a:endParaRPr>
          </a:p>
          <a:p>
            <a:pPr lvl="1" algn="l">
              <a:buClrTx/>
            </a:pPr>
            <a:endParaRPr lang="en-GB" sz="900" dirty="0">
              <a:solidFill>
                <a:sysClr val="windowText" lastClr="000000"/>
              </a:solidFill>
            </a:endParaRPr>
          </a:p>
        </p:txBody>
      </p:sp>
      <p:sp>
        <p:nvSpPr>
          <p:cNvPr id="11" name="Google Shape;412;p37">
            <a:extLst>
              <a:ext uri="{FF2B5EF4-FFF2-40B4-BE49-F238E27FC236}">
                <a16:creationId xmlns:a16="http://schemas.microsoft.com/office/drawing/2014/main" id="{D42588F0-3FC1-3CD4-0336-A5DFDF41FE85}"/>
              </a:ext>
            </a:extLst>
          </p:cNvPr>
          <p:cNvSpPr txBox="1">
            <a:spLocks/>
          </p:cNvSpPr>
          <p:nvPr/>
        </p:nvSpPr>
        <p:spPr>
          <a:xfrm>
            <a:off x="1285668" y="1167113"/>
            <a:ext cx="1628775" cy="705230"/>
          </a:xfrm>
          <a:prstGeom prst="rect">
            <a:avLst/>
          </a:prstGeom>
          <a:noFill/>
          <a:ln>
            <a:solidFill>
              <a:srgbClr val="E9990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 algn="l">
              <a:buClrTx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E99909"/>
                </a:solidFill>
                <a:effectLst/>
                <a:latin typeface="Arial" panose="020B0604020202020204" pitchFamily="34" charset="0"/>
              </a:rPr>
              <a:t>Orange cluster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9990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GB" sz="900" dirty="0">
                <a:solidFill>
                  <a:sysClr val="windowText" lastClr="000000"/>
                </a:solidFill>
              </a:rPr>
              <a:t>Less variation within each group.  Branches with short distances before splitting</a:t>
            </a:r>
          </a:p>
          <a:p>
            <a:pPr lvl="1" algn="l">
              <a:buClrTx/>
            </a:pPr>
            <a:endParaRPr lang="en-GB" sz="1600" dirty="0">
              <a:solidFill>
                <a:sysClr val="windowText" lastClr="000000"/>
              </a:solidFill>
            </a:endParaRPr>
          </a:p>
          <a:p>
            <a:pPr lvl="1" algn="l">
              <a:buClrTx/>
            </a:pPr>
            <a:endParaRPr lang="en-GB" sz="9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562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>
          <a:extLst>
            <a:ext uri="{FF2B5EF4-FFF2-40B4-BE49-F238E27FC236}">
              <a16:creationId xmlns:a16="http://schemas.microsoft.com/office/drawing/2014/main" id="{03EF042E-2C4E-8F22-B8AF-2C741FDAB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8">
            <a:extLst>
              <a:ext uri="{FF2B5EF4-FFF2-40B4-BE49-F238E27FC236}">
                <a16:creationId xmlns:a16="http://schemas.microsoft.com/office/drawing/2014/main" id="{BBD8DB39-57AA-DC96-8083-7A7C242E8F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243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r>
              <a:rPr lang="en" baseline="30000" dirty="0"/>
              <a:t>nd</a:t>
            </a:r>
            <a:r>
              <a:rPr lang="en" dirty="0"/>
              <a:t> Dataset – Non-Validated RBPs CD-HIT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9D5437-6E1E-3753-66D4-3C099E84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4241"/>
          <a:stretch/>
        </p:blipFill>
        <p:spPr>
          <a:xfrm>
            <a:off x="767143" y="1099875"/>
            <a:ext cx="2392471" cy="21422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BD7F62-7A54-C472-6526-04689E7D4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615" y="1099875"/>
            <a:ext cx="2392470" cy="11721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A819E1-E6D1-3984-AFF8-208C9DF8AC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494"/>
          <a:stretch/>
        </p:blipFill>
        <p:spPr>
          <a:xfrm>
            <a:off x="3265379" y="1099875"/>
            <a:ext cx="2392471" cy="250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15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>
          <a:extLst>
            <a:ext uri="{FF2B5EF4-FFF2-40B4-BE49-F238E27FC236}">
              <a16:creationId xmlns:a16="http://schemas.microsoft.com/office/drawing/2014/main" id="{7468A4DA-638C-B32C-F808-98D248040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8">
            <a:extLst>
              <a:ext uri="{FF2B5EF4-FFF2-40B4-BE49-F238E27FC236}">
                <a16:creationId xmlns:a16="http://schemas.microsoft.com/office/drawing/2014/main" id="{A0F1DC60-7C19-58B7-6625-99A8249147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243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r>
              <a:rPr lang="en" baseline="30000" dirty="0"/>
              <a:t>nd</a:t>
            </a:r>
            <a:r>
              <a:rPr lang="en" dirty="0"/>
              <a:t> Dataset – Non-Validated RBPs CD-HIT</a:t>
            </a:r>
            <a:endParaRPr dirty="0"/>
          </a:p>
        </p:txBody>
      </p:sp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C6458D55-8F06-5E53-5894-B2044851B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28" y="1071603"/>
            <a:ext cx="7737772" cy="3000294"/>
          </a:xfrm>
          <a:prstGeom prst="rect">
            <a:avLst/>
          </a:prstGeom>
        </p:spPr>
      </p:pic>
      <p:sp>
        <p:nvSpPr>
          <p:cNvPr id="3" name="Google Shape;412;p37">
            <a:extLst>
              <a:ext uri="{FF2B5EF4-FFF2-40B4-BE49-F238E27FC236}">
                <a16:creationId xmlns:a16="http://schemas.microsoft.com/office/drawing/2014/main" id="{174C27F7-22FF-20CE-4A22-7E5A60A2ECF5}"/>
              </a:ext>
            </a:extLst>
          </p:cNvPr>
          <p:cNvSpPr txBox="1">
            <a:spLocks/>
          </p:cNvSpPr>
          <p:nvPr/>
        </p:nvSpPr>
        <p:spPr>
          <a:xfrm>
            <a:off x="720000" y="4148629"/>
            <a:ext cx="7704000" cy="9186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buClrTx/>
              <a:buFontTx/>
            </a:pPr>
            <a:r>
              <a:rPr lang="en-GB" sz="1000" dirty="0">
                <a:solidFill>
                  <a:sysClr val="windowText" lastClr="000000"/>
                </a:solidFill>
              </a:rPr>
              <a:t>- Cluster shape: Compact, narrow (short branches within) </a:t>
            </a:r>
          </a:p>
          <a:p>
            <a:pPr lvl="1" algn="l">
              <a:buClrTx/>
            </a:pPr>
            <a:r>
              <a:rPr lang="en-GB" sz="1000" dirty="0">
                <a:solidFill>
                  <a:sysClr val="windowText" lastClr="000000"/>
                </a:solidFill>
              </a:rPr>
              <a:t>- Separation between clusters: High (clear distinction)</a:t>
            </a:r>
          </a:p>
          <a:p>
            <a:pPr lvl="1" algn="l">
              <a:buClrTx/>
            </a:pPr>
            <a:r>
              <a:rPr lang="en-GB" sz="1000" dirty="0">
                <a:solidFill>
                  <a:sysClr val="windowText" lastClr="000000"/>
                </a:solidFill>
              </a:rPr>
              <a:t>- Intra-cluster similarity: High (identity ≥ 40%)</a:t>
            </a:r>
          </a:p>
          <a:p>
            <a:pPr lvl="1" algn="l">
              <a:buClrTx/>
            </a:pPr>
            <a:r>
              <a:rPr lang="en-GB" sz="1000" dirty="0">
                <a:solidFill>
                  <a:sysClr val="windowText" lastClr="000000"/>
                </a:solidFill>
              </a:rPr>
              <a:t>- Inter-cluster difference: High (hard cutoff)</a:t>
            </a:r>
          </a:p>
        </p:txBody>
      </p:sp>
      <p:sp>
        <p:nvSpPr>
          <p:cNvPr id="9" name="Google Shape;412;p37">
            <a:extLst>
              <a:ext uri="{FF2B5EF4-FFF2-40B4-BE49-F238E27FC236}">
                <a16:creationId xmlns:a16="http://schemas.microsoft.com/office/drawing/2014/main" id="{7B0BAA53-0202-D482-283C-51FC2AEE2956}"/>
              </a:ext>
            </a:extLst>
          </p:cNvPr>
          <p:cNvSpPr txBox="1">
            <a:spLocks/>
          </p:cNvSpPr>
          <p:nvPr/>
        </p:nvSpPr>
        <p:spPr>
          <a:xfrm>
            <a:off x="1230086" y="1363056"/>
            <a:ext cx="1458685" cy="591721"/>
          </a:xfrm>
          <a:prstGeom prst="rect">
            <a:avLst/>
          </a:prstGeom>
          <a:noFill/>
          <a:ln>
            <a:solidFill>
              <a:srgbClr val="E9990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Many sequences &lt;1 → implies high sequence identity</a:t>
            </a:r>
          </a:p>
          <a:p>
            <a:pPr lvl="1" algn="l">
              <a:buClrTx/>
            </a:pPr>
            <a:endParaRPr lang="en-GB" sz="900" dirty="0">
              <a:solidFill>
                <a:sysClr val="windowText" lastClr="000000"/>
              </a:solidFill>
            </a:endParaRPr>
          </a:p>
        </p:txBody>
      </p:sp>
      <p:sp>
        <p:nvSpPr>
          <p:cNvPr id="14" name="Google Shape;412;p37">
            <a:extLst>
              <a:ext uri="{FF2B5EF4-FFF2-40B4-BE49-F238E27FC236}">
                <a16:creationId xmlns:a16="http://schemas.microsoft.com/office/drawing/2014/main" id="{63020CD7-E3F1-0040-FF78-EB58418B1E08}"/>
              </a:ext>
            </a:extLst>
          </p:cNvPr>
          <p:cNvSpPr txBox="1">
            <a:spLocks/>
          </p:cNvSpPr>
          <p:nvPr/>
        </p:nvSpPr>
        <p:spPr>
          <a:xfrm>
            <a:off x="6704058" y="1219198"/>
            <a:ext cx="1458686" cy="591721"/>
          </a:xfrm>
          <a:prstGeom prst="rect">
            <a:avLst/>
          </a:prstGeom>
          <a:noFill/>
          <a:ln>
            <a:solidFill>
              <a:srgbClr val="FC24FC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Groups with many close sequences may indicate conserved subfamilies.</a:t>
            </a:r>
          </a:p>
          <a:p>
            <a:pPr lvl="1" algn="l">
              <a:buClrTx/>
            </a:pPr>
            <a:endParaRPr lang="en-GB" sz="900" dirty="0">
              <a:solidFill>
                <a:sysClr val="windowText" lastClr="000000"/>
              </a:solidFill>
            </a:endParaRPr>
          </a:p>
        </p:txBody>
      </p:sp>
      <p:sp>
        <p:nvSpPr>
          <p:cNvPr id="15" name="Google Shape;412;p37">
            <a:extLst>
              <a:ext uri="{FF2B5EF4-FFF2-40B4-BE49-F238E27FC236}">
                <a16:creationId xmlns:a16="http://schemas.microsoft.com/office/drawing/2014/main" id="{7F8B54A3-60E9-E55A-5ED8-B01451DE73A2}"/>
              </a:ext>
            </a:extLst>
          </p:cNvPr>
          <p:cNvSpPr txBox="1">
            <a:spLocks/>
          </p:cNvSpPr>
          <p:nvPr/>
        </p:nvSpPr>
        <p:spPr>
          <a:xfrm>
            <a:off x="4365172" y="4148629"/>
            <a:ext cx="4058828" cy="109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 sz="1000" dirty="0"/>
              <a:t>Each cluster could correspond to:</a:t>
            </a:r>
          </a:p>
          <a:p>
            <a:r>
              <a:rPr lang="en-GB" sz="1000" dirty="0"/>
              <a:t>        - One phage RBP subtype,</a:t>
            </a:r>
          </a:p>
          <a:p>
            <a:r>
              <a:rPr lang="en-GB" sz="1000" dirty="0"/>
              <a:t>        - A known structural domain or tail </a:t>
            </a:r>
            <a:r>
              <a:rPr lang="en-GB" sz="1000" dirty="0" err="1"/>
              <a:t>fiber</a:t>
            </a:r>
            <a:r>
              <a:rPr lang="en-GB" sz="1000" dirty="0"/>
              <a:t> class,</a:t>
            </a:r>
          </a:p>
          <a:p>
            <a:r>
              <a:rPr lang="en-GB" sz="1000" dirty="0"/>
              <a:t>        - Evolutionary lineages with strong sequence conservation.</a:t>
            </a:r>
          </a:p>
          <a:p>
            <a:pPr lvl="1" algn="l">
              <a:buClrTx/>
            </a:pPr>
            <a:endParaRPr lang="en-GB" sz="9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266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>
          <a:extLst>
            <a:ext uri="{FF2B5EF4-FFF2-40B4-BE49-F238E27FC236}">
              <a16:creationId xmlns:a16="http://schemas.microsoft.com/office/drawing/2014/main" id="{DB33F6BA-4532-9576-0674-9DBAED02E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>
            <a:extLst>
              <a:ext uri="{FF2B5EF4-FFF2-40B4-BE49-F238E27FC236}">
                <a16:creationId xmlns:a16="http://schemas.microsoft.com/office/drawing/2014/main" id="{3412D12C-858C-60AB-07C3-23E6FCF163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380775"/>
            <a:ext cx="39435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r>
              <a:rPr lang="en" baseline="30000" dirty="0"/>
              <a:t>rd</a:t>
            </a:r>
            <a:r>
              <a:rPr lang="en" dirty="0"/>
              <a:t> Dataset</a:t>
            </a:r>
            <a:endParaRPr dirty="0"/>
          </a:p>
        </p:txBody>
      </p:sp>
      <p:sp>
        <p:nvSpPr>
          <p:cNvPr id="389" name="Google Shape;389;p35">
            <a:extLst>
              <a:ext uri="{FF2B5EF4-FFF2-40B4-BE49-F238E27FC236}">
                <a16:creationId xmlns:a16="http://schemas.microsoft.com/office/drawing/2014/main" id="{E0E9E92A-951C-07DF-55FB-DE3A0DAFDB4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2484500"/>
            <a:ext cx="116704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4.3</a:t>
            </a:r>
            <a:endParaRPr dirty="0"/>
          </a:p>
        </p:txBody>
      </p:sp>
      <p:pic>
        <p:nvPicPr>
          <p:cNvPr id="390" name="Google Shape;390;p35">
            <a:extLst>
              <a:ext uri="{FF2B5EF4-FFF2-40B4-BE49-F238E27FC236}">
                <a16:creationId xmlns:a16="http://schemas.microsoft.com/office/drawing/2014/main" id="{CC4BCA95-5635-0CFC-0BB5-63AD2491B2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71583">
            <a:off x="2167669" y="-362800"/>
            <a:ext cx="1555613" cy="2173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391" name="Google Shape;391;p35">
            <a:extLst>
              <a:ext uri="{FF2B5EF4-FFF2-40B4-BE49-F238E27FC236}">
                <a16:creationId xmlns:a16="http://schemas.microsoft.com/office/drawing/2014/main" id="{DE693EF3-EA48-8713-2E6E-3FCC44BC51B2}"/>
              </a:ext>
            </a:extLst>
          </p:cNvPr>
          <p:cNvGrpSpPr/>
          <p:nvPr/>
        </p:nvGrpSpPr>
        <p:grpSpPr>
          <a:xfrm>
            <a:off x="3460052" y="753058"/>
            <a:ext cx="2899800" cy="2899800"/>
            <a:chOff x="3460052" y="753058"/>
            <a:chExt cx="2899800" cy="2899800"/>
          </a:xfrm>
        </p:grpSpPr>
        <p:sp>
          <p:nvSpPr>
            <p:cNvPr id="392" name="Google Shape;392;p35">
              <a:extLst>
                <a:ext uri="{FF2B5EF4-FFF2-40B4-BE49-F238E27FC236}">
                  <a16:creationId xmlns:a16="http://schemas.microsoft.com/office/drawing/2014/main" id="{19725BA0-2FFB-3259-0EFF-16726311AF6A}"/>
                </a:ext>
              </a:extLst>
            </p:cNvPr>
            <p:cNvSpPr/>
            <p:nvPr/>
          </p:nvSpPr>
          <p:spPr>
            <a:xfrm rot="7811180">
              <a:off x="3881089" y="1174095"/>
              <a:ext cx="2057726" cy="2057726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3" name="Google Shape;393;p35">
              <a:extLst>
                <a:ext uri="{FF2B5EF4-FFF2-40B4-BE49-F238E27FC236}">
                  <a16:creationId xmlns:a16="http://schemas.microsoft.com/office/drawing/2014/main" id="{0F67F1A2-86E3-2A05-6600-F6646CF42E4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88798" y="1874175"/>
              <a:ext cx="1133102" cy="1122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94" name="Google Shape;394;p35">
              <a:extLst>
                <a:ext uri="{FF2B5EF4-FFF2-40B4-BE49-F238E27FC236}">
                  <a16:creationId xmlns:a16="http://schemas.microsoft.com/office/drawing/2014/main" id="{EF2964BF-068A-DF8B-2F15-390E31DECFBD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00938" y="1498254"/>
              <a:ext cx="1024686" cy="1039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95" name="Google Shape;395;p35">
            <a:extLst>
              <a:ext uri="{FF2B5EF4-FFF2-40B4-BE49-F238E27FC236}">
                <a16:creationId xmlns:a16="http://schemas.microsoft.com/office/drawing/2014/main" id="{7FE719BA-8F48-FEEC-9514-00B80786178E}"/>
              </a:ext>
            </a:extLst>
          </p:cNvPr>
          <p:cNvGrpSpPr/>
          <p:nvPr/>
        </p:nvGrpSpPr>
        <p:grpSpPr>
          <a:xfrm>
            <a:off x="6197833" y="2683176"/>
            <a:ext cx="2057700" cy="2057700"/>
            <a:chOff x="6197833" y="2683176"/>
            <a:chExt cx="2057700" cy="2057700"/>
          </a:xfrm>
        </p:grpSpPr>
        <p:sp>
          <p:nvSpPr>
            <p:cNvPr id="396" name="Google Shape;396;p35">
              <a:extLst>
                <a:ext uri="{FF2B5EF4-FFF2-40B4-BE49-F238E27FC236}">
                  <a16:creationId xmlns:a16="http://schemas.microsoft.com/office/drawing/2014/main" id="{DE5D560D-5363-2FBC-933E-148A06CE2DC6}"/>
                </a:ext>
              </a:extLst>
            </p:cNvPr>
            <p:cNvSpPr/>
            <p:nvPr/>
          </p:nvSpPr>
          <p:spPr>
            <a:xfrm>
              <a:off x="6197833" y="2683176"/>
              <a:ext cx="2057700" cy="20577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7" name="Google Shape;397;p35">
              <a:extLst>
                <a:ext uri="{FF2B5EF4-FFF2-40B4-BE49-F238E27FC236}">
                  <a16:creationId xmlns:a16="http://schemas.microsoft.com/office/drawing/2014/main" id="{761B227B-9081-05FF-9EB2-0298EED513F0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2700000">
              <a:off x="6707650" y="3198501"/>
              <a:ext cx="1103550" cy="102704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515305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F2CB6-FD6E-A674-5335-9E21D2AFD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D2CA595-41A6-9822-A955-424B465CF1F9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861889-2043-6DDA-EF5C-EC441527D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038311"/>
            <a:ext cx="7704000" cy="894106"/>
          </a:xfrm>
        </p:spPr>
        <p:txBody>
          <a:bodyPr/>
          <a:lstStyle/>
          <a:p>
            <a:r>
              <a:rPr lang="en" sz="2400" dirty="0"/>
              <a:t>3</a:t>
            </a:r>
            <a:r>
              <a:rPr lang="en" sz="2400" baseline="30000" dirty="0"/>
              <a:t>nd</a:t>
            </a:r>
            <a:r>
              <a:rPr lang="en" sz="2400" dirty="0"/>
              <a:t> Dataset – Computationally Predicted and Validated RBPs</a:t>
            </a:r>
            <a:endParaRPr lang="en-GB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6711E9-02C9-4E89-2DCD-33EAB86E43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"/>
          <a:stretch/>
        </p:blipFill>
        <p:spPr>
          <a:xfrm>
            <a:off x="1368424" y="507368"/>
            <a:ext cx="6419367" cy="3306060"/>
          </a:xfrm>
          <a:prstGeom prst="rect">
            <a:avLst/>
          </a:prstGeom>
        </p:spPr>
      </p:pic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ECCF8EE8-DACD-CEA5-20C6-86A7496D094A}"/>
              </a:ext>
            </a:extLst>
          </p:cNvPr>
          <p:cNvSpPr/>
          <p:nvPr/>
        </p:nvSpPr>
        <p:spPr>
          <a:xfrm>
            <a:off x="-1253612" y="-483269"/>
            <a:ext cx="11474245" cy="5341434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385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/>
          <p:cNvSpPr txBox="1">
            <a:spLocks noGrp="1"/>
          </p:cNvSpPr>
          <p:nvPr>
            <p:ph type="title"/>
          </p:nvPr>
        </p:nvSpPr>
        <p:spPr>
          <a:xfrm>
            <a:off x="715100" y="3380775"/>
            <a:ext cx="39435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Milestones</a:t>
            </a:r>
            <a:endParaRPr dirty="0"/>
          </a:p>
        </p:txBody>
      </p:sp>
      <p:sp>
        <p:nvSpPr>
          <p:cNvPr id="389" name="Google Shape;389;p35"/>
          <p:cNvSpPr txBox="1">
            <a:spLocks noGrp="1"/>
          </p:cNvSpPr>
          <p:nvPr>
            <p:ph type="title" idx="2"/>
          </p:nvPr>
        </p:nvSpPr>
        <p:spPr>
          <a:xfrm>
            <a:off x="715100" y="2484500"/>
            <a:ext cx="9294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90" name="Google Shape;3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71583">
            <a:off x="2167669" y="-362800"/>
            <a:ext cx="1555613" cy="2173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391" name="Google Shape;391;p35"/>
          <p:cNvGrpSpPr/>
          <p:nvPr/>
        </p:nvGrpSpPr>
        <p:grpSpPr>
          <a:xfrm>
            <a:off x="3460052" y="753058"/>
            <a:ext cx="2899800" cy="2899800"/>
            <a:chOff x="3460052" y="753058"/>
            <a:chExt cx="2899800" cy="2899800"/>
          </a:xfrm>
        </p:grpSpPr>
        <p:sp>
          <p:nvSpPr>
            <p:cNvPr id="392" name="Google Shape;392;p35"/>
            <p:cNvSpPr/>
            <p:nvPr/>
          </p:nvSpPr>
          <p:spPr>
            <a:xfrm rot="7811180">
              <a:off x="3881089" y="1174095"/>
              <a:ext cx="2057726" cy="2057726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3" name="Google Shape;393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88798" y="1874175"/>
              <a:ext cx="1133102" cy="1122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94" name="Google Shape;394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00938" y="1498254"/>
              <a:ext cx="1024686" cy="1039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95" name="Google Shape;395;p35"/>
          <p:cNvGrpSpPr/>
          <p:nvPr/>
        </p:nvGrpSpPr>
        <p:grpSpPr>
          <a:xfrm>
            <a:off x="6197833" y="2683176"/>
            <a:ext cx="2057700" cy="2057700"/>
            <a:chOff x="6197833" y="2683176"/>
            <a:chExt cx="2057700" cy="2057700"/>
          </a:xfrm>
        </p:grpSpPr>
        <p:sp>
          <p:nvSpPr>
            <p:cNvPr id="396" name="Google Shape;396;p35"/>
            <p:cNvSpPr/>
            <p:nvPr/>
          </p:nvSpPr>
          <p:spPr>
            <a:xfrm>
              <a:off x="6197833" y="2683176"/>
              <a:ext cx="2057700" cy="20577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7" name="Google Shape;397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2700000">
              <a:off x="6707650" y="3198501"/>
              <a:ext cx="1103550" cy="102704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E7608-3484-6B28-01F4-31DB44C23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7F4B2F-9CE9-7B2F-5BE8-832AC251D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720" y="3054941"/>
            <a:ext cx="3088012" cy="1857125"/>
          </a:xfrm>
        </p:spPr>
        <p:txBody>
          <a:bodyPr/>
          <a:lstStyle/>
          <a:p>
            <a:r>
              <a:rPr lang="en" sz="2400" dirty="0"/>
              <a:t>3</a:t>
            </a:r>
            <a:r>
              <a:rPr lang="en" sz="2400" baseline="30000" dirty="0"/>
              <a:t>rd</a:t>
            </a:r>
            <a:r>
              <a:rPr lang="en" sz="2400" dirty="0"/>
              <a:t> Dataset Processement with Python</a:t>
            </a:r>
            <a:endParaRPr lang="en-GB" sz="2400" dirty="0"/>
          </a:p>
        </p:txBody>
      </p:sp>
      <p:sp>
        <p:nvSpPr>
          <p:cNvPr id="13" name="Google Shape;403;p36">
            <a:extLst>
              <a:ext uri="{FF2B5EF4-FFF2-40B4-BE49-F238E27FC236}">
                <a16:creationId xmlns:a16="http://schemas.microsoft.com/office/drawing/2014/main" id="{FB315F68-06E4-57C2-E804-3EE13E5D3D49}"/>
              </a:ext>
            </a:extLst>
          </p:cNvPr>
          <p:cNvSpPr txBox="1">
            <a:spLocks/>
          </p:cNvSpPr>
          <p:nvPr/>
        </p:nvSpPr>
        <p:spPr>
          <a:xfrm>
            <a:off x="139700" y="2986709"/>
            <a:ext cx="3359150" cy="1336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en-GB" sz="800" b="1" dirty="0">
                <a:solidFill>
                  <a:srgbClr val="323E68"/>
                </a:solidFill>
                <a:latin typeface="Consolas" panose="020B0609020204030204" pitchFamily="49" charset="0"/>
              </a:rPr>
              <a:t>W</a:t>
            </a:r>
            <a:r>
              <a:rPr lang="en-GB" sz="800" b="1" dirty="0">
                <a:solidFill>
                  <a:srgbClr val="323E68"/>
                </a:solidFill>
                <a:effectLst/>
                <a:latin typeface="Consolas" panose="020B0609020204030204" pitchFamily="49" charset="0"/>
              </a:rPr>
              <a:t>orkflow data processing – NON-VALIDATED: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Fetch the id of bacteriophages from name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Add column with ids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Add FASTA format if missing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Create column with only aa to remove duplicates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Create column with FASTA format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Create new column with duplicated identifiers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Remove duplicate lines based on sequence</a:t>
            </a:r>
          </a:p>
          <a:p>
            <a:pPr>
              <a:lnSpc>
                <a:spcPts val="1425"/>
              </a:lnSpc>
              <a:buNone/>
            </a:pPr>
            <a:r>
              <a:rPr lang="en-GB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Retrieve morphotypes</a:t>
            </a:r>
          </a:p>
          <a:p>
            <a:pPr>
              <a:lnSpc>
                <a:spcPts val="1425"/>
              </a:lnSpc>
            </a:pPr>
            <a:r>
              <a:rPr lang="en-GB" sz="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 Create FASTA file and Excel file</a:t>
            </a:r>
            <a:endParaRPr lang="en-GB" sz="1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2C4FFC-D18E-1F65-9E9F-A77D2EF6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8" y="204541"/>
            <a:ext cx="3051999" cy="27392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51FD41-0215-86DB-1103-4A0AF15F9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031" y="204541"/>
            <a:ext cx="2981330" cy="27392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BCDC00-B293-5E26-AC33-3BB30E807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251" y="204540"/>
            <a:ext cx="2696049" cy="42896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92C520-EBF1-25A7-F768-ADE8D9BA3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251" y="4494146"/>
            <a:ext cx="2696049" cy="4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23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F71E2-3C9E-371C-7182-2EF2BD5A3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165BB18-B732-CE01-CEEF-F7AC6D4B00EF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AF7D5D-D510-7789-9899-1A1871167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038311"/>
            <a:ext cx="7704000" cy="894106"/>
          </a:xfrm>
        </p:spPr>
        <p:txBody>
          <a:bodyPr/>
          <a:lstStyle/>
          <a:p>
            <a:r>
              <a:rPr lang="en" sz="2400" dirty="0"/>
              <a:t>Computationally Predicted and Validated RBPs after Processement with Python</a:t>
            </a:r>
            <a:endParaRPr lang="en-GB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AA686-0EB0-B369-5F9F-532DEEC25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506508"/>
            <a:ext cx="7704000" cy="3384813"/>
          </a:xfrm>
          <a:prstGeom prst="rect">
            <a:avLst/>
          </a:prstGeom>
        </p:spPr>
      </p:pic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BB175ADF-D3C2-89E3-88AB-A67A6213E016}"/>
              </a:ext>
            </a:extLst>
          </p:cNvPr>
          <p:cNvSpPr/>
          <p:nvPr/>
        </p:nvSpPr>
        <p:spPr>
          <a:xfrm>
            <a:off x="-2315497" y="-409017"/>
            <a:ext cx="13443155" cy="5341434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004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4CF84-837F-FD25-A022-D7B734B65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0A79F3-9D8A-A824-FE35-726B355D0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287" y="324896"/>
            <a:ext cx="7591425" cy="458634"/>
          </a:xfrm>
        </p:spPr>
        <p:txBody>
          <a:bodyPr/>
          <a:lstStyle/>
          <a:p>
            <a:r>
              <a:rPr lang="en" sz="2400" dirty="0"/>
              <a:t>3</a:t>
            </a:r>
            <a:r>
              <a:rPr lang="en" sz="2400" baseline="30000" dirty="0"/>
              <a:t>rd</a:t>
            </a:r>
            <a:r>
              <a:rPr lang="en" sz="2400" dirty="0"/>
              <a:t> Dataset Analysis - K-means and PCA</a:t>
            </a:r>
            <a:endParaRPr lang="en-GB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DDA297-5AF4-D2CE-4FEF-C63888BB7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87" y="872785"/>
            <a:ext cx="2227838" cy="27213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4DE6C6-F50F-89F6-74B7-1AE2637FD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227" y="872785"/>
            <a:ext cx="3051973" cy="24300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746E9E-39D8-083B-4616-3EC1BEE4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88" y="3641447"/>
            <a:ext cx="2227838" cy="3284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70EF6E-699B-70BB-7F85-F85D80767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7227" y="3319360"/>
            <a:ext cx="3051973" cy="9733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611E8F1-B08C-9AE5-EBDE-1EDA805C0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087" y="3984185"/>
            <a:ext cx="2227838" cy="98350"/>
          </a:xfrm>
          <a:prstGeom prst="rect">
            <a:avLst/>
          </a:prstGeom>
        </p:spPr>
      </p:pic>
      <p:pic>
        <p:nvPicPr>
          <p:cNvPr id="27" name="Picture 26" descr="A diagram of a computer generated data&#10;&#10;AI-generated content may be incorrect.">
            <a:extLst>
              <a:ext uri="{FF2B5EF4-FFF2-40B4-BE49-F238E27FC236}">
                <a16:creationId xmlns:a16="http://schemas.microsoft.com/office/drawing/2014/main" id="{FED87BA1-C31C-2325-1AEA-6020399E2B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0532" y="880405"/>
            <a:ext cx="2938259" cy="2197177"/>
          </a:xfrm>
          <a:prstGeom prst="rect">
            <a:avLst/>
          </a:prstGeom>
        </p:spPr>
      </p:pic>
      <p:sp>
        <p:nvSpPr>
          <p:cNvPr id="28" name="Google Shape;412;p37">
            <a:extLst>
              <a:ext uri="{FF2B5EF4-FFF2-40B4-BE49-F238E27FC236}">
                <a16:creationId xmlns:a16="http://schemas.microsoft.com/office/drawing/2014/main" id="{E108DDCE-A9BF-7310-E813-11F3E4710C27}"/>
              </a:ext>
            </a:extLst>
          </p:cNvPr>
          <p:cNvSpPr txBox="1">
            <a:spLocks/>
          </p:cNvSpPr>
          <p:nvPr/>
        </p:nvSpPr>
        <p:spPr>
          <a:xfrm>
            <a:off x="5767853" y="3077582"/>
            <a:ext cx="3118089" cy="1828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Cluster 0: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altLang="en-US" sz="900" dirty="0">
                <a:solidFill>
                  <a:schemeClr val="tx1"/>
                </a:solidFill>
                <a:latin typeface="Arial" panose="020B0604020202020204" pitchFamily="34" charset="0"/>
              </a:rPr>
              <a:t>Numerous points but overlaps with </a:t>
            </a:r>
            <a:r>
              <a:rPr lang="en-GB" altLang="en-US" sz="900" b="1" dirty="0">
                <a:solidFill>
                  <a:srgbClr val="00B050"/>
                </a:solidFill>
                <a:latin typeface="Arial" panose="020B0604020202020204" pitchFamily="34" charset="0"/>
              </a:rPr>
              <a:t>Cluster 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Cluster 2</a:t>
            </a:r>
            <a:r>
              <a:rPr lang="en-US" altLang="en-US" sz="900" b="1" dirty="0">
                <a:solidFill>
                  <a:srgbClr val="00B050"/>
                </a:solidFill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altLang="en-US" sz="900" dirty="0">
                <a:solidFill>
                  <a:schemeClr val="tx1"/>
                </a:solidFill>
                <a:latin typeface="Arial" panose="020B0604020202020204" pitchFamily="34" charset="0"/>
              </a:rPr>
              <a:t>Has m</a:t>
            </a:r>
            <a:r>
              <a:rPr kumimoji="0" lang="en-GB" altLang="en-US" sz="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ost points </a:t>
            </a:r>
            <a:r>
              <a:rPr kumimoji="0" lang="en-GB" altLang="en-US" sz="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kumimoji="0" lang="en-GB" altLang="en-US" sz="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dominant cluster in this dataset</a:t>
            </a:r>
            <a:r>
              <a:rPr kumimoji="0" lang="en-US" altLang="en-US" sz="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DD4609"/>
                </a:solidFill>
                <a:effectLst/>
                <a:latin typeface="Arial" panose="020B0604020202020204" pitchFamily="34" charset="0"/>
              </a:rPr>
              <a:t>Cluster 1,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Cluster 3: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900" dirty="0">
                <a:solidFill>
                  <a:schemeClr val="tx1"/>
                </a:solidFill>
                <a:latin typeface="Arial" panose="020B0604020202020204" pitchFamily="34" charset="0"/>
              </a:rPr>
              <a:t>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ess populated and overlap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similarity in characteristics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Interpretation: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900" dirty="0">
                <a:solidFill>
                  <a:schemeClr val="tx1"/>
                </a:solidFill>
                <a:latin typeface="Arial" panose="020B0604020202020204" pitchFamily="34" charset="0"/>
              </a:rPr>
              <a:t>- 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istinct clusters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 Validated and </a:t>
            </a:r>
            <a:r>
              <a:rPr lang="en-US" altLang="en-US" sz="900" dirty="0">
                <a:solidFill>
                  <a:schemeClr val="tx1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on-Validated RBPs may have different characteristics</a:t>
            </a:r>
          </a:p>
          <a:p>
            <a:pPr lvl="1" algn="l">
              <a:buClrTx/>
            </a:pPr>
            <a:endParaRPr lang="en-GB" sz="1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421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6A3EF-CAFA-8D42-EE59-E8C2FE298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773290-6FDA-7EFB-22BF-F3E8A24B5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287" y="324896"/>
            <a:ext cx="7591425" cy="458634"/>
          </a:xfrm>
        </p:spPr>
        <p:txBody>
          <a:bodyPr/>
          <a:lstStyle/>
          <a:p>
            <a:r>
              <a:rPr lang="en" sz="2400" dirty="0"/>
              <a:t>3</a:t>
            </a:r>
            <a:r>
              <a:rPr lang="en" sz="2400" baseline="30000" dirty="0"/>
              <a:t>rd</a:t>
            </a:r>
            <a:r>
              <a:rPr lang="en" sz="2400" dirty="0"/>
              <a:t> Dataset Analysis - Dendrogram</a:t>
            </a:r>
            <a:endParaRPr lang="en-GB" sz="2400" dirty="0"/>
          </a:p>
        </p:txBody>
      </p:sp>
      <p:pic>
        <p:nvPicPr>
          <p:cNvPr id="4" name="Picture 3" descr="A diagram of a computer&#10;&#10;AI-generated content may be incorrect.">
            <a:extLst>
              <a:ext uri="{FF2B5EF4-FFF2-40B4-BE49-F238E27FC236}">
                <a16:creationId xmlns:a16="http://schemas.microsoft.com/office/drawing/2014/main" id="{CB7113C0-BE4B-9CAE-4E3A-9886BB087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73" y="938491"/>
            <a:ext cx="8152654" cy="3266517"/>
          </a:xfrm>
          <a:prstGeom prst="rect">
            <a:avLst/>
          </a:prstGeom>
        </p:spPr>
      </p:pic>
      <p:sp>
        <p:nvSpPr>
          <p:cNvPr id="11" name="Google Shape;412;p37">
            <a:extLst>
              <a:ext uri="{FF2B5EF4-FFF2-40B4-BE49-F238E27FC236}">
                <a16:creationId xmlns:a16="http://schemas.microsoft.com/office/drawing/2014/main" id="{8FD0296C-E6A7-868B-9C9C-B822D5D2406D}"/>
              </a:ext>
            </a:extLst>
          </p:cNvPr>
          <p:cNvSpPr txBox="1">
            <a:spLocks/>
          </p:cNvSpPr>
          <p:nvPr/>
        </p:nvSpPr>
        <p:spPr>
          <a:xfrm>
            <a:off x="6738937" y="1167113"/>
            <a:ext cx="1628775" cy="7052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 algn="l">
              <a:buClrTx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 Green cluster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GB" sz="900" dirty="0">
                <a:solidFill>
                  <a:sysClr val="windowText" lastClr="000000"/>
                </a:solidFill>
              </a:rPr>
              <a:t>More variation within each group. Green branches span wide distances before splitting</a:t>
            </a:r>
          </a:p>
          <a:p>
            <a:pPr lvl="1" algn="l">
              <a:buClrTx/>
            </a:pPr>
            <a:endParaRPr lang="en-GB" sz="1600" dirty="0">
              <a:solidFill>
                <a:sysClr val="windowText" lastClr="000000"/>
              </a:solidFill>
            </a:endParaRPr>
          </a:p>
          <a:p>
            <a:pPr lvl="1" algn="l">
              <a:buClrTx/>
            </a:pPr>
            <a:endParaRPr lang="en-GB" sz="900" dirty="0">
              <a:solidFill>
                <a:sysClr val="windowText" lastClr="000000"/>
              </a:solidFill>
            </a:endParaRPr>
          </a:p>
        </p:txBody>
      </p:sp>
      <p:sp>
        <p:nvSpPr>
          <p:cNvPr id="12" name="Google Shape;412;p37">
            <a:extLst>
              <a:ext uri="{FF2B5EF4-FFF2-40B4-BE49-F238E27FC236}">
                <a16:creationId xmlns:a16="http://schemas.microsoft.com/office/drawing/2014/main" id="{336D6ECD-4FAD-4045-3326-04DC30534719}"/>
              </a:ext>
            </a:extLst>
          </p:cNvPr>
          <p:cNvSpPr txBox="1">
            <a:spLocks/>
          </p:cNvSpPr>
          <p:nvPr/>
        </p:nvSpPr>
        <p:spPr>
          <a:xfrm>
            <a:off x="1128423" y="1243313"/>
            <a:ext cx="1628775" cy="705230"/>
          </a:xfrm>
          <a:prstGeom prst="rect">
            <a:avLst/>
          </a:prstGeom>
          <a:noFill/>
          <a:ln>
            <a:solidFill>
              <a:srgbClr val="E9990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 algn="l">
              <a:buClrTx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E99909"/>
                </a:solidFill>
                <a:effectLst/>
                <a:latin typeface="Arial" panose="020B0604020202020204" pitchFamily="34" charset="0"/>
              </a:rPr>
              <a:t>Orange cluster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9990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GB" sz="900" dirty="0">
                <a:solidFill>
                  <a:sysClr val="windowText" lastClr="000000"/>
                </a:solidFill>
              </a:rPr>
              <a:t>Less variation within each group.  Branches with short distances before splitting</a:t>
            </a:r>
          </a:p>
          <a:p>
            <a:pPr lvl="1" algn="l">
              <a:buClrTx/>
            </a:pPr>
            <a:endParaRPr lang="en-GB" sz="1600" dirty="0">
              <a:solidFill>
                <a:sysClr val="windowText" lastClr="000000"/>
              </a:solidFill>
            </a:endParaRPr>
          </a:p>
          <a:p>
            <a:pPr lvl="1" algn="l">
              <a:buClrTx/>
            </a:pPr>
            <a:endParaRPr lang="en-GB" sz="900" dirty="0">
              <a:solidFill>
                <a:sysClr val="windowText" lastClr="000000"/>
              </a:solidFill>
            </a:endParaRPr>
          </a:p>
        </p:txBody>
      </p:sp>
      <p:sp>
        <p:nvSpPr>
          <p:cNvPr id="13" name="Google Shape;412;p37">
            <a:extLst>
              <a:ext uri="{FF2B5EF4-FFF2-40B4-BE49-F238E27FC236}">
                <a16:creationId xmlns:a16="http://schemas.microsoft.com/office/drawing/2014/main" id="{AA9B2791-4A9B-481F-3AB9-A36E3028E70E}"/>
              </a:ext>
            </a:extLst>
          </p:cNvPr>
          <p:cNvSpPr txBox="1">
            <a:spLocks/>
          </p:cNvSpPr>
          <p:nvPr/>
        </p:nvSpPr>
        <p:spPr>
          <a:xfrm>
            <a:off x="495673" y="4275892"/>
            <a:ext cx="8001000" cy="736649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 algn="l">
              <a:buClrTx/>
              <a:buFontTx/>
            </a:pPr>
            <a:r>
              <a:rPr lang="en-GB" sz="1000" dirty="0">
                <a:solidFill>
                  <a:sysClr val="windowText" lastClr="000000"/>
                </a:solidFill>
              </a:rPr>
              <a:t>- Cluster shape: Broad, with higher internal variation</a:t>
            </a:r>
          </a:p>
          <a:p>
            <a:pPr lvl="1" algn="l">
              <a:buClrTx/>
            </a:pPr>
            <a:r>
              <a:rPr lang="en-GB" sz="1000" dirty="0">
                <a:solidFill>
                  <a:sysClr val="windowText" lastClr="000000"/>
                </a:solidFill>
              </a:rPr>
              <a:t>- Separation between clusters: High</a:t>
            </a:r>
          </a:p>
          <a:p>
            <a:pPr lvl="1" algn="l">
              <a:buClrTx/>
            </a:pPr>
            <a:r>
              <a:rPr lang="en-GB" sz="1000" dirty="0">
                <a:solidFill>
                  <a:sysClr val="windowText" lastClr="000000"/>
                </a:solidFill>
              </a:rPr>
              <a:t>- Cohesion between sub-groups</a:t>
            </a:r>
          </a:p>
          <a:p>
            <a:pPr lvl="1" algn="l">
              <a:buClrTx/>
            </a:pPr>
            <a:r>
              <a:rPr lang="en-GB" sz="1000" dirty="0">
                <a:solidFill>
                  <a:sysClr val="windowText" lastClr="000000"/>
                </a:solidFill>
              </a:rPr>
              <a:t>- Nº Clusters: Low</a:t>
            </a:r>
          </a:p>
        </p:txBody>
      </p:sp>
      <p:sp>
        <p:nvSpPr>
          <p:cNvPr id="14" name="Google Shape;412;p37">
            <a:extLst>
              <a:ext uri="{FF2B5EF4-FFF2-40B4-BE49-F238E27FC236}">
                <a16:creationId xmlns:a16="http://schemas.microsoft.com/office/drawing/2014/main" id="{9B6FF623-FC6A-8588-6A93-85DF18341934}"/>
              </a:ext>
            </a:extLst>
          </p:cNvPr>
          <p:cNvSpPr txBox="1">
            <a:spLocks/>
          </p:cNvSpPr>
          <p:nvPr/>
        </p:nvSpPr>
        <p:spPr>
          <a:xfrm>
            <a:off x="4729162" y="4266367"/>
            <a:ext cx="3638550" cy="73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0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</a:rPr>
              <a:t>- D</a:t>
            </a: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issimilar sequences that share functional elements</a:t>
            </a:r>
            <a:endParaRPr lang="en-US" altLang="en-US" sz="1000" dirty="0">
              <a:solidFill>
                <a:schemeClr val="bg1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US" sz="1000" b="1" dirty="0">
                <a:solidFill>
                  <a:schemeClr val="tx1"/>
                </a:solidFill>
                <a:latin typeface="Arial" panose="020B0604020202020204" pitchFamily="34" charset="0"/>
              </a:rPr>
              <a:t>These clusters likely represent: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GB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Possibly novel or divergent RBPs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Groupings of functionally analogous</a:t>
            </a:r>
          </a:p>
          <a:p>
            <a:pPr lvl="1" algn="l">
              <a:buClrTx/>
            </a:pPr>
            <a:endParaRPr lang="en-GB" sz="1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559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>
          <a:extLst>
            <a:ext uri="{FF2B5EF4-FFF2-40B4-BE49-F238E27FC236}">
              <a16:creationId xmlns:a16="http://schemas.microsoft.com/office/drawing/2014/main" id="{A9879E99-E21B-2EB9-A47E-1C3E85728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8">
            <a:extLst>
              <a:ext uri="{FF2B5EF4-FFF2-40B4-BE49-F238E27FC236}">
                <a16:creationId xmlns:a16="http://schemas.microsoft.com/office/drawing/2014/main" id="{15B6C01B-BB30-E92E-1BBD-793F89DB4A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243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r>
              <a:rPr lang="en" baseline="30000" dirty="0"/>
              <a:t>rd</a:t>
            </a:r>
            <a:r>
              <a:rPr lang="en" dirty="0"/>
              <a:t> Dataset – Both RBPs CD-HIT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3A2598-DFC0-D3E8-04D2-9102C9465F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4226"/>
          <a:stretch/>
        </p:blipFill>
        <p:spPr>
          <a:xfrm>
            <a:off x="1634400" y="1076326"/>
            <a:ext cx="3033281" cy="26098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1AB4B5-9424-FF5F-DF7F-6FF689F80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552" y="3132001"/>
            <a:ext cx="3029136" cy="12943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26E29B-C13A-EF07-4A19-801CE352BC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870"/>
          <a:stretch/>
        </p:blipFill>
        <p:spPr>
          <a:xfrm>
            <a:off x="4790552" y="1076326"/>
            <a:ext cx="3029137" cy="200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04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>
          <a:extLst>
            <a:ext uri="{FF2B5EF4-FFF2-40B4-BE49-F238E27FC236}">
              <a16:creationId xmlns:a16="http://schemas.microsoft.com/office/drawing/2014/main" id="{12568B39-78FD-6213-1D6B-1A244FBF4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8">
            <a:extLst>
              <a:ext uri="{FF2B5EF4-FFF2-40B4-BE49-F238E27FC236}">
                <a16:creationId xmlns:a16="http://schemas.microsoft.com/office/drawing/2014/main" id="{AAC52CC6-352F-CE98-3D23-7D74EB9D66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243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r>
              <a:rPr lang="en" baseline="30000" dirty="0"/>
              <a:t>rd</a:t>
            </a:r>
            <a:r>
              <a:rPr lang="en" dirty="0"/>
              <a:t> Dataset – Both RBPs CD-HIT</a:t>
            </a:r>
            <a:endParaRPr dirty="0"/>
          </a:p>
        </p:txBody>
      </p:sp>
      <p:pic>
        <p:nvPicPr>
          <p:cNvPr id="4" name="Picture 3" descr="A diagram of a graph&#10;&#10;AI-generated content may be incorrect.">
            <a:extLst>
              <a:ext uri="{FF2B5EF4-FFF2-40B4-BE49-F238E27FC236}">
                <a16:creationId xmlns:a16="http://schemas.microsoft.com/office/drawing/2014/main" id="{4717FBDD-6E59-AF6D-0020-5C8FF9B80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897075"/>
            <a:ext cx="8152654" cy="3157741"/>
          </a:xfrm>
          <a:prstGeom prst="rect">
            <a:avLst/>
          </a:prstGeom>
        </p:spPr>
      </p:pic>
      <p:sp>
        <p:nvSpPr>
          <p:cNvPr id="10" name="Google Shape;412;p37">
            <a:extLst>
              <a:ext uri="{FF2B5EF4-FFF2-40B4-BE49-F238E27FC236}">
                <a16:creationId xmlns:a16="http://schemas.microsoft.com/office/drawing/2014/main" id="{5467D7F4-59A8-1D64-DB8E-A836F209B2FA}"/>
              </a:ext>
            </a:extLst>
          </p:cNvPr>
          <p:cNvSpPr txBox="1">
            <a:spLocks/>
          </p:cNvSpPr>
          <p:nvPr/>
        </p:nvSpPr>
        <p:spPr>
          <a:xfrm>
            <a:off x="1115786" y="1248756"/>
            <a:ext cx="1458685" cy="591721"/>
          </a:xfrm>
          <a:prstGeom prst="rect">
            <a:avLst/>
          </a:prstGeom>
          <a:noFill/>
          <a:ln>
            <a:solidFill>
              <a:srgbClr val="E99909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Many sequences &lt;1 → implies high sequence identity</a:t>
            </a:r>
          </a:p>
          <a:p>
            <a:pPr lvl="1" algn="l">
              <a:buClrTx/>
            </a:pPr>
            <a:endParaRPr lang="en-GB" sz="900" dirty="0">
              <a:solidFill>
                <a:sysClr val="windowText" lastClr="000000"/>
              </a:solidFill>
            </a:endParaRPr>
          </a:p>
        </p:txBody>
      </p:sp>
      <p:sp>
        <p:nvSpPr>
          <p:cNvPr id="11" name="Google Shape;412;p37">
            <a:extLst>
              <a:ext uri="{FF2B5EF4-FFF2-40B4-BE49-F238E27FC236}">
                <a16:creationId xmlns:a16="http://schemas.microsoft.com/office/drawing/2014/main" id="{84C7DBA1-F079-4098-D91F-EF8B70755E67}"/>
              </a:ext>
            </a:extLst>
          </p:cNvPr>
          <p:cNvSpPr txBox="1">
            <a:spLocks/>
          </p:cNvSpPr>
          <p:nvPr/>
        </p:nvSpPr>
        <p:spPr>
          <a:xfrm>
            <a:off x="6455228" y="1067195"/>
            <a:ext cx="1458686" cy="591721"/>
          </a:xfrm>
          <a:prstGeom prst="rect">
            <a:avLst/>
          </a:prstGeom>
          <a:noFill/>
          <a:ln>
            <a:solidFill>
              <a:srgbClr val="FC24FC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Groups with many close sequences may indicate conserved subfamilies.</a:t>
            </a:r>
          </a:p>
          <a:p>
            <a:pPr lvl="1" algn="l">
              <a:buClrTx/>
            </a:pPr>
            <a:endParaRPr lang="en-GB" sz="900" dirty="0">
              <a:solidFill>
                <a:sysClr val="windowText" lastClr="000000"/>
              </a:solidFill>
            </a:endParaRPr>
          </a:p>
        </p:txBody>
      </p:sp>
      <p:sp>
        <p:nvSpPr>
          <p:cNvPr id="12" name="Google Shape;412;p37">
            <a:extLst>
              <a:ext uri="{FF2B5EF4-FFF2-40B4-BE49-F238E27FC236}">
                <a16:creationId xmlns:a16="http://schemas.microsoft.com/office/drawing/2014/main" id="{4540D60F-56A6-15B2-485D-8106A819E5BA}"/>
              </a:ext>
            </a:extLst>
          </p:cNvPr>
          <p:cNvSpPr txBox="1">
            <a:spLocks/>
          </p:cNvSpPr>
          <p:nvPr/>
        </p:nvSpPr>
        <p:spPr>
          <a:xfrm>
            <a:off x="720000" y="4148629"/>
            <a:ext cx="7704000" cy="91867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buClrTx/>
              <a:buFontTx/>
            </a:pPr>
            <a:r>
              <a:rPr lang="en-GB" sz="1000" dirty="0">
                <a:solidFill>
                  <a:sysClr val="windowText" lastClr="000000"/>
                </a:solidFill>
              </a:rPr>
              <a:t>- Cluster shape: Compact, narrow (short branches within) </a:t>
            </a:r>
          </a:p>
          <a:p>
            <a:pPr lvl="1" algn="l">
              <a:buClrTx/>
            </a:pPr>
            <a:r>
              <a:rPr lang="en-GB" sz="1000" dirty="0">
                <a:solidFill>
                  <a:sysClr val="windowText" lastClr="000000"/>
                </a:solidFill>
              </a:rPr>
              <a:t>- Separation between clusters: High (clear distinction)</a:t>
            </a:r>
          </a:p>
          <a:p>
            <a:pPr lvl="1" algn="l">
              <a:buClrTx/>
            </a:pPr>
            <a:r>
              <a:rPr lang="en-GB" sz="1000" dirty="0">
                <a:solidFill>
                  <a:sysClr val="windowText" lastClr="000000"/>
                </a:solidFill>
              </a:rPr>
              <a:t>- Intra-cluster similarity: High (identity ≥ 40%)</a:t>
            </a:r>
          </a:p>
          <a:p>
            <a:pPr lvl="1" algn="l">
              <a:buClrTx/>
            </a:pPr>
            <a:r>
              <a:rPr lang="en-GB" sz="1000" dirty="0">
                <a:solidFill>
                  <a:sysClr val="windowText" lastClr="000000"/>
                </a:solidFill>
              </a:rPr>
              <a:t>- Inter-cluster difference: High (hard cutoff)</a:t>
            </a:r>
          </a:p>
        </p:txBody>
      </p:sp>
      <p:sp>
        <p:nvSpPr>
          <p:cNvPr id="13" name="Google Shape;412;p37">
            <a:extLst>
              <a:ext uri="{FF2B5EF4-FFF2-40B4-BE49-F238E27FC236}">
                <a16:creationId xmlns:a16="http://schemas.microsoft.com/office/drawing/2014/main" id="{E2120308-2112-10BF-1E13-E738F0CB4121}"/>
              </a:ext>
            </a:extLst>
          </p:cNvPr>
          <p:cNvSpPr txBox="1">
            <a:spLocks/>
          </p:cNvSpPr>
          <p:nvPr/>
        </p:nvSpPr>
        <p:spPr>
          <a:xfrm>
            <a:off x="4365172" y="4148629"/>
            <a:ext cx="4058828" cy="109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 sz="1000" dirty="0"/>
              <a:t>Each cluster could correspond to:</a:t>
            </a:r>
          </a:p>
          <a:p>
            <a:r>
              <a:rPr lang="en-GB" sz="1000" dirty="0"/>
              <a:t>        - One phage RBP subtype,</a:t>
            </a:r>
          </a:p>
          <a:p>
            <a:r>
              <a:rPr lang="en-GB" sz="1000" dirty="0"/>
              <a:t>        - A known structural domain or tail </a:t>
            </a:r>
            <a:r>
              <a:rPr lang="en-GB" sz="1000" dirty="0" err="1"/>
              <a:t>fiber</a:t>
            </a:r>
            <a:r>
              <a:rPr lang="en-GB" sz="1000" dirty="0"/>
              <a:t> class,</a:t>
            </a:r>
          </a:p>
          <a:p>
            <a:r>
              <a:rPr lang="en-GB" sz="1000" dirty="0"/>
              <a:t>        - Evolutionary lineages with strong sequence conservation.</a:t>
            </a:r>
          </a:p>
          <a:p>
            <a:pPr lvl="1" algn="l">
              <a:buClrTx/>
            </a:pPr>
            <a:endParaRPr lang="en-GB" sz="9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644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D85B66-2D4D-F41A-55D4-585CFD682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980850"/>
            <a:ext cx="7704000" cy="572700"/>
          </a:xfrm>
        </p:spPr>
        <p:txBody>
          <a:bodyPr/>
          <a:lstStyle/>
          <a:p>
            <a:r>
              <a:rPr lang="en-GB" dirty="0"/>
              <a:t>PROJECT WORKFLOW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7CC728D-70D8-63D3-8D8F-99123DC47393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909BD7-B240-A3E8-5C2E-4EAB0A656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945"/>
            <a:ext cx="9144000" cy="254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4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>
          <a:extLst>
            <a:ext uri="{FF2B5EF4-FFF2-40B4-BE49-F238E27FC236}">
              <a16:creationId xmlns:a16="http://schemas.microsoft.com/office/drawing/2014/main" id="{80AF01E4-28B9-0BFC-C49E-08F812193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>
            <a:extLst>
              <a:ext uri="{FF2B5EF4-FFF2-40B4-BE49-F238E27FC236}">
                <a16:creationId xmlns:a16="http://schemas.microsoft.com/office/drawing/2014/main" id="{D3C621EC-5953-9C2A-4356-9ACAE27E37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380775"/>
            <a:ext cx="39435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</a:t>
            </a:r>
            <a:endParaRPr dirty="0"/>
          </a:p>
        </p:txBody>
      </p:sp>
      <p:sp>
        <p:nvSpPr>
          <p:cNvPr id="389" name="Google Shape;389;p35">
            <a:extLst>
              <a:ext uri="{FF2B5EF4-FFF2-40B4-BE49-F238E27FC236}">
                <a16:creationId xmlns:a16="http://schemas.microsoft.com/office/drawing/2014/main" id="{04354B75-A34F-6207-79F7-004CA375327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2484500"/>
            <a:ext cx="9294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390" name="Google Shape;390;p35">
            <a:extLst>
              <a:ext uri="{FF2B5EF4-FFF2-40B4-BE49-F238E27FC236}">
                <a16:creationId xmlns:a16="http://schemas.microsoft.com/office/drawing/2014/main" id="{971673AF-EEEA-734E-34AC-61AA45E208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71583">
            <a:off x="2167669" y="-362800"/>
            <a:ext cx="1555613" cy="2173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391" name="Google Shape;391;p35">
            <a:extLst>
              <a:ext uri="{FF2B5EF4-FFF2-40B4-BE49-F238E27FC236}">
                <a16:creationId xmlns:a16="http://schemas.microsoft.com/office/drawing/2014/main" id="{1BDAC7E1-ED9F-A52B-3FC1-2609DFE32CF4}"/>
              </a:ext>
            </a:extLst>
          </p:cNvPr>
          <p:cNvGrpSpPr/>
          <p:nvPr/>
        </p:nvGrpSpPr>
        <p:grpSpPr>
          <a:xfrm>
            <a:off x="3460052" y="753058"/>
            <a:ext cx="2899800" cy="2899800"/>
            <a:chOff x="3460052" y="753058"/>
            <a:chExt cx="2899800" cy="2899800"/>
          </a:xfrm>
        </p:grpSpPr>
        <p:sp>
          <p:nvSpPr>
            <p:cNvPr id="392" name="Google Shape;392;p35">
              <a:extLst>
                <a:ext uri="{FF2B5EF4-FFF2-40B4-BE49-F238E27FC236}">
                  <a16:creationId xmlns:a16="http://schemas.microsoft.com/office/drawing/2014/main" id="{87BD815F-8B57-EEE8-0FE7-400661289FF8}"/>
                </a:ext>
              </a:extLst>
            </p:cNvPr>
            <p:cNvSpPr/>
            <p:nvPr/>
          </p:nvSpPr>
          <p:spPr>
            <a:xfrm rot="7811180">
              <a:off x="3881089" y="1174095"/>
              <a:ext cx="2057726" cy="2057726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3" name="Google Shape;393;p35">
              <a:extLst>
                <a:ext uri="{FF2B5EF4-FFF2-40B4-BE49-F238E27FC236}">
                  <a16:creationId xmlns:a16="http://schemas.microsoft.com/office/drawing/2014/main" id="{4D3C08B0-DC63-0C4B-4E9C-8F3452EE6F4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88798" y="1874175"/>
              <a:ext cx="1133102" cy="1122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94" name="Google Shape;394;p35">
              <a:extLst>
                <a:ext uri="{FF2B5EF4-FFF2-40B4-BE49-F238E27FC236}">
                  <a16:creationId xmlns:a16="http://schemas.microsoft.com/office/drawing/2014/main" id="{65547CB8-0291-BC99-A727-57435F586BBF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00938" y="1498254"/>
              <a:ext cx="1024686" cy="1039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95" name="Google Shape;395;p35">
            <a:extLst>
              <a:ext uri="{FF2B5EF4-FFF2-40B4-BE49-F238E27FC236}">
                <a16:creationId xmlns:a16="http://schemas.microsoft.com/office/drawing/2014/main" id="{3AF40305-2802-1182-A1B5-FA53A64EF0E5}"/>
              </a:ext>
            </a:extLst>
          </p:cNvPr>
          <p:cNvGrpSpPr/>
          <p:nvPr/>
        </p:nvGrpSpPr>
        <p:grpSpPr>
          <a:xfrm>
            <a:off x="6197833" y="2683176"/>
            <a:ext cx="2057700" cy="2057700"/>
            <a:chOff x="6197833" y="2683176"/>
            <a:chExt cx="2057700" cy="2057700"/>
          </a:xfrm>
        </p:grpSpPr>
        <p:sp>
          <p:nvSpPr>
            <p:cNvPr id="396" name="Google Shape;396;p35">
              <a:extLst>
                <a:ext uri="{FF2B5EF4-FFF2-40B4-BE49-F238E27FC236}">
                  <a16:creationId xmlns:a16="http://schemas.microsoft.com/office/drawing/2014/main" id="{A917FC09-9949-B5F4-4FEE-F9197368EE81}"/>
                </a:ext>
              </a:extLst>
            </p:cNvPr>
            <p:cNvSpPr/>
            <p:nvPr/>
          </p:nvSpPr>
          <p:spPr>
            <a:xfrm>
              <a:off x="6197833" y="2683176"/>
              <a:ext cx="2057700" cy="20577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7" name="Google Shape;397;p35">
              <a:extLst>
                <a:ext uri="{FF2B5EF4-FFF2-40B4-BE49-F238E27FC236}">
                  <a16:creationId xmlns:a16="http://schemas.microsoft.com/office/drawing/2014/main" id="{B847325C-4C0F-40DC-CB88-8256DE3D9FD7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2700000">
              <a:off x="6707650" y="3198501"/>
              <a:ext cx="1103550" cy="102704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410203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24" name="Google Shape;455;p40">
            <a:extLst>
              <a:ext uri="{FF2B5EF4-FFF2-40B4-BE49-F238E27FC236}">
                <a16:creationId xmlns:a16="http://schemas.microsoft.com/office/drawing/2014/main" id="{D208257A-12E4-CD43-EBBE-6E69F26BF7C0}"/>
              </a:ext>
            </a:extLst>
          </p:cNvPr>
          <p:cNvSpPr txBox="1">
            <a:spLocks/>
          </p:cNvSpPr>
          <p:nvPr/>
        </p:nvSpPr>
        <p:spPr>
          <a:xfrm>
            <a:off x="1348818" y="1874266"/>
            <a:ext cx="2670117" cy="2078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en-GB" sz="1200" dirty="0">
                <a:latin typeface="Barlow" panose="00000500000000000000" pitchFamily="2" charset="0"/>
              </a:rPr>
              <a:t>Creation of the provisory datasets:</a:t>
            </a:r>
          </a:p>
          <a:p>
            <a:pPr marL="0" indent="0"/>
            <a:r>
              <a:rPr lang="en-GB" sz="1200" b="0" dirty="0">
                <a:latin typeface="Barlow" panose="00000500000000000000" pitchFamily="2" charset="0"/>
              </a:rPr>
              <a:t>- Filter and selection of RBPs from the 3 Databases</a:t>
            </a:r>
          </a:p>
          <a:p>
            <a:pPr marL="0" indent="0"/>
            <a:r>
              <a:rPr lang="en-GB" sz="1200" b="0" dirty="0">
                <a:latin typeface="Barlow" panose="00000500000000000000" pitchFamily="2" charset="0"/>
              </a:rPr>
              <a:t>- Automatization of morphotype retrieval</a:t>
            </a:r>
          </a:p>
          <a:p>
            <a:pPr marL="0" indent="0"/>
            <a:r>
              <a:rPr lang="en-GB" sz="1200" b="0" dirty="0">
                <a:latin typeface="Barlow" panose="00000500000000000000" pitchFamily="2" charset="0"/>
              </a:rPr>
              <a:t>- Datasets Uniformization</a:t>
            </a:r>
          </a:p>
          <a:p>
            <a:pPr marL="171450" indent="-171450">
              <a:buFontTx/>
              <a:buChar char="-"/>
            </a:pPr>
            <a:endParaRPr lang="en-GB" sz="1200" b="0" dirty="0">
              <a:latin typeface="Barlow" panose="00000500000000000000" pitchFamily="2" charset="0"/>
            </a:endParaRPr>
          </a:p>
          <a:p>
            <a:pPr marL="0" indent="0"/>
            <a:r>
              <a:rPr lang="en-GB" sz="1200" dirty="0">
                <a:latin typeface="Barlow" panose="00000500000000000000" pitchFamily="2" charset="0"/>
              </a:rPr>
              <a:t>Validation of RBPs:</a:t>
            </a:r>
          </a:p>
          <a:p>
            <a:pPr marL="0" indent="0"/>
            <a:r>
              <a:rPr lang="en-GB" sz="1200" b="0" dirty="0">
                <a:latin typeface="Barlow" panose="00000500000000000000" pitchFamily="2" charset="0"/>
              </a:rPr>
              <a:t>- Literature key word identification</a:t>
            </a:r>
          </a:p>
          <a:p>
            <a:pPr marL="0" indent="0"/>
            <a:r>
              <a:rPr lang="en-GB" sz="1200" b="0" dirty="0">
                <a:latin typeface="Barlow" panose="00000500000000000000" pitchFamily="2" charset="0"/>
              </a:rPr>
              <a:t>- Explicit experimental data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25" name="Google Shape;456;p40">
            <a:extLst>
              <a:ext uri="{FF2B5EF4-FFF2-40B4-BE49-F238E27FC236}">
                <a16:creationId xmlns:a16="http://schemas.microsoft.com/office/drawing/2014/main" id="{5BEB96B5-5154-06E8-E60A-8AF093C77804}"/>
              </a:ext>
            </a:extLst>
          </p:cNvPr>
          <p:cNvSpPr txBox="1">
            <a:spLocks/>
          </p:cNvSpPr>
          <p:nvPr/>
        </p:nvSpPr>
        <p:spPr>
          <a:xfrm>
            <a:off x="4264567" y="1874267"/>
            <a:ext cx="3678430" cy="2824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GB" b="1" dirty="0"/>
              <a:t>Curated RBP Database: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GB" b="1" dirty="0"/>
              <a:t>- </a:t>
            </a:r>
            <a:r>
              <a:rPr lang="en-GB" dirty="0"/>
              <a:t>Two datasets with Validated RBP and RBP candidates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GB" b="1" dirty="0"/>
              <a:t>Implemented dual clustering approaches</a:t>
            </a:r>
            <a:r>
              <a:rPr lang="en-GB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GB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GB" u="sng" dirty="0"/>
              <a:t>- CD-HIT (identity-based):  </a:t>
            </a:r>
            <a:r>
              <a:rPr lang="en-GB" dirty="0"/>
              <a:t>Captured conserved structural/evolutionary groups</a:t>
            </a:r>
          </a:p>
          <a:p>
            <a:pPr marL="0" indent="0"/>
            <a:endParaRPr lang="en-GB" u="sng" dirty="0"/>
          </a:p>
          <a:p>
            <a:pPr marL="0" indent="0"/>
            <a:r>
              <a:rPr lang="en-GB" u="sng" dirty="0"/>
              <a:t>- K-Means (motif-based):</a:t>
            </a:r>
            <a:r>
              <a:rPr lang="en-GB" dirty="0"/>
              <a:t> Revealed functional similarity based on k-</a:t>
            </a:r>
            <a:r>
              <a:rPr lang="en-GB" dirty="0" err="1"/>
              <a:t>mer</a:t>
            </a:r>
            <a:r>
              <a:rPr lang="en-GB" dirty="0"/>
              <a:t> features</a:t>
            </a:r>
          </a:p>
          <a:p>
            <a:pPr marL="0" indent="0"/>
            <a:endParaRPr lang="en-GB" dirty="0"/>
          </a:p>
          <a:p>
            <a:pPr marL="0" indent="0"/>
            <a:r>
              <a:rPr lang="en-GB" b="1" dirty="0"/>
              <a:t>Visualized clustering via dendrograms:</a:t>
            </a:r>
          </a:p>
          <a:p>
            <a:pPr marL="0" indent="0"/>
            <a:r>
              <a:rPr lang="en-GB" dirty="0"/>
              <a:t>- Assess sequence relationships</a:t>
            </a:r>
          </a:p>
        </p:txBody>
      </p:sp>
      <p:sp>
        <p:nvSpPr>
          <p:cNvPr id="27" name="Google Shape;459;p40">
            <a:extLst>
              <a:ext uri="{FF2B5EF4-FFF2-40B4-BE49-F238E27FC236}">
                <a16:creationId xmlns:a16="http://schemas.microsoft.com/office/drawing/2014/main" id="{10BD5A9F-4ACA-571F-F5B1-E34190B9C0E2}"/>
              </a:ext>
            </a:extLst>
          </p:cNvPr>
          <p:cNvSpPr txBox="1">
            <a:spLocks/>
          </p:cNvSpPr>
          <p:nvPr/>
        </p:nvSpPr>
        <p:spPr>
          <a:xfrm>
            <a:off x="2022496" y="1386782"/>
            <a:ext cx="2085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en-GB" dirty="0"/>
              <a:t>Challenges</a:t>
            </a:r>
          </a:p>
        </p:txBody>
      </p:sp>
      <p:sp>
        <p:nvSpPr>
          <p:cNvPr id="28" name="Google Shape;460;p40">
            <a:extLst>
              <a:ext uri="{FF2B5EF4-FFF2-40B4-BE49-F238E27FC236}">
                <a16:creationId xmlns:a16="http://schemas.microsoft.com/office/drawing/2014/main" id="{B5F3C413-C2A9-E9FA-E558-725E9D9FB905}"/>
              </a:ext>
            </a:extLst>
          </p:cNvPr>
          <p:cNvSpPr txBox="1">
            <a:spLocks/>
          </p:cNvSpPr>
          <p:nvPr/>
        </p:nvSpPr>
        <p:spPr>
          <a:xfrm>
            <a:off x="5175010" y="1371913"/>
            <a:ext cx="2085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0" indent="0"/>
            <a:r>
              <a:rPr lang="en-GB" dirty="0"/>
              <a:t>Success</a:t>
            </a:r>
          </a:p>
        </p:txBody>
      </p:sp>
      <p:sp>
        <p:nvSpPr>
          <p:cNvPr id="30" name="Google Shape;470;p40">
            <a:extLst>
              <a:ext uri="{FF2B5EF4-FFF2-40B4-BE49-F238E27FC236}">
                <a16:creationId xmlns:a16="http://schemas.microsoft.com/office/drawing/2014/main" id="{F927E3AC-93D0-BF97-C91B-991D49196625}"/>
              </a:ext>
            </a:extLst>
          </p:cNvPr>
          <p:cNvSpPr/>
          <p:nvPr/>
        </p:nvSpPr>
        <p:spPr>
          <a:xfrm>
            <a:off x="4810483" y="1310846"/>
            <a:ext cx="364528" cy="364528"/>
          </a:xfrm>
          <a:custGeom>
            <a:avLst/>
            <a:gdLst/>
            <a:ahLst/>
            <a:cxnLst/>
            <a:rect l="l" t="t" r="r" b="b"/>
            <a:pathLst>
              <a:path w="4366" h="4366" extrusionOk="0">
                <a:moveTo>
                  <a:pt x="2197" y="1959"/>
                </a:moveTo>
                <a:cubicBezTo>
                  <a:pt x="2046" y="1959"/>
                  <a:pt x="1930" y="2046"/>
                  <a:pt x="1930" y="2197"/>
                </a:cubicBezTo>
                <a:cubicBezTo>
                  <a:pt x="1930" y="2349"/>
                  <a:pt x="2046" y="2436"/>
                  <a:pt x="2197" y="2436"/>
                </a:cubicBezTo>
                <a:cubicBezTo>
                  <a:pt x="2320" y="2436"/>
                  <a:pt x="2436" y="2349"/>
                  <a:pt x="2436" y="2197"/>
                </a:cubicBezTo>
                <a:cubicBezTo>
                  <a:pt x="2436" y="2046"/>
                  <a:pt x="2320" y="1959"/>
                  <a:pt x="2197" y="1959"/>
                </a:cubicBezTo>
                <a:close/>
                <a:moveTo>
                  <a:pt x="2349" y="1171"/>
                </a:moveTo>
                <a:cubicBezTo>
                  <a:pt x="2617" y="1207"/>
                  <a:pt x="2833" y="1352"/>
                  <a:pt x="2978" y="1569"/>
                </a:cubicBezTo>
                <a:lnTo>
                  <a:pt x="2710" y="1713"/>
                </a:lnTo>
                <a:lnTo>
                  <a:pt x="2862" y="2017"/>
                </a:lnTo>
                <a:lnTo>
                  <a:pt x="3158" y="1865"/>
                </a:lnTo>
                <a:cubicBezTo>
                  <a:pt x="3195" y="1959"/>
                  <a:pt x="3195" y="2075"/>
                  <a:pt x="3195" y="2197"/>
                </a:cubicBezTo>
                <a:cubicBezTo>
                  <a:pt x="3195" y="2291"/>
                  <a:pt x="3195" y="2407"/>
                  <a:pt x="3158" y="2530"/>
                </a:cubicBezTo>
                <a:lnTo>
                  <a:pt x="2862" y="2378"/>
                </a:lnTo>
                <a:lnTo>
                  <a:pt x="2710" y="2682"/>
                </a:lnTo>
                <a:lnTo>
                  <a:pt x="2978" y="2833"/>
                </a:lnTo>
                <a:cubicBezTo>
                  <a:pt x="2833" y="3014"/>
                  <a:pt x="2617" y="3159"/>
                  <a:pt x="2349" y="3195"/>
                </a:cubicBezTo>
                <a:lnTo>
                  <a:pt x="2349" y="2862"/>
                </a:lnTo>
                <a:lnTo>
                  <a:pt x="2017" y="2862"/>
                </a:lnTo>
                <a:lnTo>
                  <a:pt x="2017" y="3195"/>
                </a:lnTo>
                <a:cubicBezTo>
                  <a:pt x="1749" y="3159"/>
                  <a:pt x="1504" y="3014"/>
                  <a:pt x="1352" y="2833"/>
                </a:cubicBezTo>
                <a:lnTo>
                  <a:pt x="1655" y="2653"/>
                </a:lnTo>
                <a:lnTo>
                  <a:pt x="1504" y="2349"/>
                </a:lnTo>
                <a:lnTo>
                  <a:pt x="1207" y="2530"/>
                </a:lnTo>
                <a:cubicBezTo>
                  <a:pt x="1171" y="2407"/>
                  <a:pt x="1142" y="2320"/>
                  <a:pt x="1142" y="2197"/>
                </a:cubicBezTo>
                <a:cubicBezTo>
                  <a:pt x="1142" y="2075"/>
                  <a:pt x="1171" y="1959"/>
                  <a:pt x="1207" y="1865"/>
                </a:cubicBezTo>
                <a:lnTo>
                  <a:pt x="1504" y="2017"/>
                </a:lnTo>
                <a:lnTo>
                  <a:pt x="1655" y="1713"/>
                </a:lnTo>
                <a:lnTo>
                  <a:pt x="1352" y="1569"/>
                </a:lnTo>
                <a:cubicBezTo>
                  <a:pt x="1504" y="1352"/>
                  <a:pt x="1749" y="1207"/>
                  <a:pt x="2017" y="1171"/>
                </a:cubicBezTo>
                <a:lnTo>
                  <a:pt x="2017" y="1504"/>
                </a:lnTo>
                <a:lnTo>
                  <a:pt x="2349" y="1504"/>
                </a:lnTo>
                <a:lnTo>
                  <a:pt x="2349" y="1171"/>
                </a:lnTo>
                <a:close/>
                <a:moveTo>
                  <a:pt x="2197" y="1"/>
                </a:moveTo>
                <a:cubicBezTo>
                  <a:pt x="2046" y="1"/>
                  <a:pt x="1930" y="124"/>
                  <a:pt x="1930" y="268"/>
                </a:cubicBezTo>
                <a:cubicBezTo>
                  <a:pt x="1930" y="333"/>
                  <a:pt x="1959" y="391"/>
                  <a:pt x="2017" y="449"/>
                </a:cubicBezTo>
                <a:lnTo>
                  <a:pt x="2017" y="810"/>
                </a:lnTo>
                <a:cubicBezTo>
                  <a:pt x="1865" y="846"/>
                  <a:pt x="1749" y="875"/>
                  <a:pt x="1655" y="933"/>
                </a:cubicBezTo>
                <a:lnTo>
                  <a:pt x="1446" y="601"/>
                </a:lnTo>
                <a:cubicBezTo>
                  <a:pt x="1475" y="572"/>
                  <a:pt x="1475" y="543"/>
                  <a:pt x="1475" y="514"/>
                </a:cubicBezTo>
                <a:cubicBezTo>
                  <a:pt x="1446" y="362"/>
                  <a:pt x="1352" y="268"/>
                  <a:pt x="1236" y="268"/>
                </a:cubicBezTo>
                <a:cubicBezTo>
                  <a:pt x="1221" y="265"/>
                  <a:pt x="1206" y="264"/>
                  <a:pt x="1192" y="264"/>
                </a:cubicBezTo>
                <a:cubicBezTo>
                  <a:pt x="1061" y="264"/>
                  <a:pt x="962" y="377"/>
                  <a:pt x="962" y="514"/>
                </a:cubicBezTo>
                <a:cubicBezTo>
                  <a:pt x="962" y="629"/>
                  <a:pt x="1056" y="752"/>
                  <a:pt x="1142" y="781"/>
                </a:cubicBezTo>
                <a:lnTo>
                  <a:pt x="1352" y="1085"/>
                </a:lnTo>
                <a:cubicBezTo>
                  <a:pt x="1236" y="1171"/>
                  <a:pt x="1142" y="1294"/>
                  <a:pt x="1056" y="1388"/>
                </a:cubicBezTo>
                <a:lnTo>
                  <a:pt x="694" y="1207"/>
                </a:lnTo>
                <a:cubicBezTo>
                  <a:pt x="670" y="1103"/>
                  <a:pt x="598" y="1019"/>
                  <a:pt x="501" y="1019"/>
                </a:cubicBezTo>
                <a:cubicBezTo>
                  <a:pt x="484" y="1019"/>
                  <a:pt x="467" y="1022"/>
                  <a:pt x="449" y="1027"/>
                </a:cubicBezTo>
                <a:cubicBezTo>
                  <a:pt x="304" y="1027"/>
                  <a:pt x="210" y="1114"/>
                  <a:pt x="210" y="1265"/>
                </a:cubicBezTo>
                <a:cubicBezTo>
                  <a:pt x="181" y="1388"/>
                  <a:pt x="304" y="1533"/>
                  <a:pt x="449" y="1533"/>
                </a:cubicBezTo>
                <a:cubicBezTo>
                  <a:pt x="485" y="1533"/>
                  <a:pt x="514" y="1504"/>
                  <a:pt x="543" y="1504"/>
                </a:cubicBezTo>
                <a:lnTo>
                  <a:pt x="904" y="1684"/>
                </a:lnTo>
                <a:cubicBezTo>
                  <a:pt x="846" y="1807"/>
                  <a:pt x="810" y="1894"/>
                  <a:pt x="810" y="2017"/>
                </a:cubicBezTo>
                <a:lnTo>
                  <a:pt x="449" y="2017"/>
                </a:lnTo>
                <a:cubicBezTo>
                  <a:pt x="391" y="1959"/>
                  <a:pt x="333" y="1930"/>
                  <a:pt x="239" y="1930"/>
                </a:cubicBezTo>
                <a:cubicBezTo>
                  <a:pt x="123" y="1930"/>
                  <a:pt x="1" y="2046"/>
                  <a:pt x="1" y="2169"/>
                </a:cubicBezTo>
                <a:cubicBezTo>
                  <a:pt x="1" y="2320"/>
                  <a:pt x="123" y="2436"/>
                  <a:pt x="239" y="2436"/>
                </a:cubicBezTo>
                <a:cubicBezTo>
                  <a:pt x="333" y="2436"/>
                  <a:pt x="391" y="2407"/>
                  <a:pt x="449" y="2349"/>
                </a:cubicBezTo>
                <a:lnTo>
                  <a:pt x="810" y="2349"/>
                </a:lnTo>
                <a:cubicBezTo>
                  <a:pt x="846" y="2472"/>
                  <a:pt x="846" y="2588"/>
                  <a:pt x="904" y="2682"/>
                </a:cubicBezTo>
                <a:lnTo>
                  <a:pt x="543" y="2891"/>
                </a:lnTo>
                <a:cubicBezTo>
                  <a:pt x="514" y="2862"/>
                  <a:pt x="449" y="2862"/>
                  <a:pt x="420" y="2862"/>
                </a:cubicBezTo>
                <a:cubicBezTo>
                  <a:pt x="304" y="2862"/>
                  <a:pt x="181" y="2978"/>
                  <a:pt x="181" y="3101"/>
                </a:cubicBezTo>
                <a:cubicBezTo>
                  <a:pt x="181" y="3252"/>
                  <a:pt x="304" y="3375"/>
                  <a:pt x="449" y="3375"/>
                </a:cubicBezTo>
                <a:cubicBezTo>
                  <a:pt x="571" y="3375"/>
                  <a:pt x="665" y="3281"/>
                  <a:pt x="694" y="3195"/>
                </a:cubicBezTo>
                <a:lnTo>
                  <a:pt x="1056" y="2978"/>
                </a:lnTo>
                <a:cubicBezTo>
                  <a:pt x="1142" y="3101"/>
                  <a:pt x="1236" y="3195"/>
                  <a:pt x="1323" y="3252"/>
                </a:cubicBezTo>
                <a:lnTo>
                  <a:pt x="1085" y="3614"/>
                </a:lnTo>
                <a:cubicBezTo>
                  <a:pt x="962" y="3643"/>
                  <a:pt x="875" y="3766"/>
                  <a:pt x="875" y="3881"/>
                </a:cubicBezTo>
                <a:cubicBezTo>
                  <a:pt x="904" y="4004"/>
                  <a:pt x="991" y="4127"/>
                  <a:pt x="1113" y="4127"/>
                </a:cubicBezTo>
                <a:cubicBezTo>
                  <a:pt x="1265" y="4127"/>
                  <a:pt x="1388" y="4033"/>
                  <a:pt x="1388" y="3881"/>
                </a:cubicBezTo>
                <a:lnTo>
                  <a:pt x="1388" y="3794"/>
                </a:lnTo>
                <a:lnTo>
                  <a:pt x="1627" y="3433"/>
                </a:lnTo>
                <a:cubicBezTo>
                  <a:pt x="1749" y="3491"/>
                  <a:pt x="1865" y="3520"/>
                  <a:pt x="2017" y="3556"/>
                </a:cubicBezTo>
                <a:lnTo>
                  <a:pt x="2017" y="3917"/>
                </a:lnTo>
                <a:cubicBezTo>
                  <a:pt x="1959" y="3975"/>
                  <a:pt x="1930" y="4033"/>
                  <a:pt x="1930" y="4127"/>
                </a:cubicBezTo>
                <a:cubicBezTo>
                  <a:pt x="1930" y="4242"/>
                  <a:pt x="2046" y="4365"/>
                  <a:pt x="2168" y="4365"/>
                </a:cubicBezTo>
                <a:cubicBezTo>
                  <a:pt x="2320" y="4365"/>
                  <a:pt x="2436" y="4279"/>
                  <a:pt x="2436" y="4127"/>
                </a:cubicBezTo>
                <a:cubicBezTo>
                  <a:pt x="2436" y="4033"/>
                  <a:pt x="2407" y="3975"/>
                  <a:pt x="2349" y="3917"/>
                </a:cubicBezTo>
                <a:lnTo>
                  <a:pt x="2349" y="3556"/>
                </a:lnTo>
                <a:cubicBezTo>
                  <a:pt x="2472" y="3520"/>
                  <a:pt x="2588" y="3491"/>
                  <a:pt x="2710" y="3462"/>
                </a:cubicBezTo>
                <a:lnTo>
                  <a:pt x="2891" y="3766"/>
                </a:lnTo>
                <a:lnTo>
                  <a:pt x="2891" y="3881"/>
                </a:lnTo>
                <a:cubicBezTo>
                  <a:pt x="2891" y="4004"/>
                  <a:pt x="3014" y="4127"/>
                  <a:pt x="3130" y="4127"/>
                </a:cubicBezTo>
                <a:cubicBezTo>
                  <a:pt x="3281" y="4127"/>
                  <a:pt x="3404" y="4004"/>
                  <a:pt x="3404" y="3852"/>
                </a:cubicBezTo>
                <a:cubicBezTo>
                  <a:pt x="3404" y="3737"/>
                  <a:pt x="3310" y="3643"/>
                  <a:pt x="3224" y="3614"/>
                </a:cubicBezTo>
                <a:lnTo>
                  <a:pt x="3014" y="3281"/>
                </a:lnTo>
                <a:cubicBezTo>
                  <a:pt x="3130" y="3195"/>
                  <a:pt x="3224" y="3101"/>
                  <a:pt x="3281" y="2978"/>
                </a:cubicBezTo>
                <a:lnTo>
                  <a:pt x="3672" y="3195"/>
                </a:lnTo>
                <a:cubicBezTo>
                  <a:pt x="3700" y="3281"/>
                  <a:pt x="3794" y="3375"/>
                  <a:pt x="3946" y="3375"/>
                </a:cubicBezTo>
                <a:cubicBezTo>
                  <a:pt x="4062" y="3375"/>
                  <a:pt x="4156" y="3252"/>
                  <a:pt x="4185" y="3130"/>
                </a:cubicBezTo>
                <a:cubicBezTo>
                  <a:pt x="4185" y="2978"/>
                  <a:pt x="4062" y="2862"/>
                  <a:pt x="3917" y="2862"/>
                </a:cubicBezTo>
                <a:cubicBezTo>
                  <a:pt x="3881" y="2862"/>
                  <a:pt x="3852" y="2862"/>
                  <a:pt x="3823" y="2891"/>
                </a:cubicBezTo>
                <a:lnTo>
                  <a:pt x="3462" y="2682"/>
                </a:lnTo>
                <a:cubicBezTo>
                  <a:pt x="3491" y="2588"/>
                  <a:pt x="3520" y="2472"/>
                  <a:pt x="3520" y="2349"/>
                </a:cubicBezTo>
                <a:lnTo>
                  <a:pt x="3917" y="2349"/>
                </a:lnTo>
                <a:cubicBezTo>
                  <a:pt x="3975" y="2407"/>
                  <a:pt x="4033" y="2436"/>
                  <a:pt x="4127" y="2436"/>
                </a:cubicBezTo>
                <a:cubicBezTo>
                  <a:pt x="4242" y="2436"/>
                  <a:pt x="4365" y="2349"/>
                  <a:pt x="4365" y="2197"/>
                </a:cubicBezTo>
                <a:cubicBezTo>
                  <a:pt x="4365" y="2046"/>
                  <a:pt x="4242" y="1930"/>
                  <a:pt x="4098" y="1930"/>
                </a:cubicBezTo>
                <a:cubicBezTo>
                  <a:pt x="4033" y="1930"/>
                  <a:pt x="3975" y="1959"/>
                  <a:pt x="3917" y="2017"/>
                </a:cubicBezTo>
                <a:lnTo>
                  <a:pt x="3520" y="2017"/>
                </a:lnTo>
                <a:cubicBezTo>
                  <a:pt x="3520" y="1894"/>
                  <a:pt x="3491" y="1807"/>
                  <a:pt x="3462" y="1713"/>
                </a:cubicBezTo>
                <a:lnTo>
                  <a:pt x="3823" y="1504"/>
                </a:lnTo>
                <a:cubicBezTo>
                  <a:pt x="3852" y="1504"/>
                  <a:pt x="3881" y="1533"/>
                  <a:pt x="3917" y="1533"/>
                </a:cubicBezTo>
                <a:cubicBezTo>
                  <a:pt x="4062" y="1504"/>
                  <a:pt x="4156" y="1417"/>
                  <a:pt x="4156" y="1294"/>
                </a:cubicBezTo>
                <a:cubicBezTo>
                  <a:pt x="4185" y="1142"/>
                  <a:pt x="4062" y="1027"/>
                  <a:pt x="3917" y="1027"/>
                </a:cubicBezTo>
                <a:cubicBezTo>
                  <a:pt x="3794" y="1027"/>
                  <a:pt x="3700" y="1085"/>
                  <a:pt x="3672" y="1207"/>
                </a:cubicBezTo>
                <a:lnTo>
                  <a:pt x="3310" y="1417"/>
                </a:lnTo>
                <a:cubicBezTo>
                  <a:pt x="3224" y="1294"/>
                  <a:pt x="3130" y="1207"/>
                  <a:pt x="3043" y="1114"/>
                </a:cubicBezTo>
                <a:lnTo>
                  <a:pt x="3252" y="781"/>
                </a:lnTo>
                <a:cubicBezTo>
                  <a:pt x="3375" y="752"/>
                  <a:pt x="3462" y="629"/>
                  <a:pt x="3462" y="514"/>
                </a:cubicBezTo>
                <a:cubicBezTo>
                  <a:pt x="3462" y="391"/>
                  <a:pt x="3375" y="268"/>
                  <a:pt x="3224" y="268"/>
                </a:cubicBezTo>
                <a:cubicBezTo>
                  <a:pt x="3208" y="265"/>
                  <a:pt x="3194" y="264"/>
                  <a:pt x="3179" y="264"/>
                </a:cubicBezTo>
                <a:cubicBezTo>
                  <a:pt x="3049" y="264"/>
                  <a:pt x="2949" y="377"/>
                  <a:pt x="2949" y="514"/>
                </a:cubicBezTo>
                <a:cubicBezTo>
                  <a:pt x="2949" y="543"/>
                  <a:pt x="2949" y="572"/>
                  <a:pt x="2978" y="601"/>
                </a:cubicBezTo>
                <a:lnTo>
                  <a:pt x="2768" y="933"/>
                </a:lnTo>
                <a:cubicBezTo>
                  <a:pt x="2617" y="875"/>
                  <a:pt x="2501" y="846"/>
                  <a:pt x="2349" y="810"/>
                </a:cubicBezTo>
                <a:lnTo>
                  <a:pt x="2349" y="449"/>
                </a:lnTo>
                <a:cubicBezTo>
                  <a:pt x="2407" y="391"/>
                  <a:pt x="2436" y="333"/>
                  <a:pt x="2436" y="239"/>
                </a:cubicBezTo>
                <a:cubicBezTo>
                  <a:pt x="2436" y="124"/>
                  <a:pt x="2320" y="30"/>
                  <a:pt x="21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72;p40">
            <a:extLst>
              <a:ext uri="{FF2B5EF4-FFF2-40B4-BE49-F238E27FC236}">
                <a16:creationId xmlns:a16="http://schemas.microsoft.com/office/drawing/2014/main" id="{9737C1B0-6825-8B6B-8E78-A49A1C26C376}"/>
              </a:ext>
            </a:extLst>
          </p:cNvPr>
          <p:cNvSpPr/>
          <p:nvPr/>
        </p:nvSpPr>
        <p:spPr>
          <a:xfrm>
            <a:off x="1657969" y="1318668"/>
            <a:ext cx="364528" cy="364528"/>
          </a:xfrm>
          <a:custGeom>
            <a:avLst/>
            <a:gdLst/>
            <a:ahLst/>
            <a:cxnLst/>
            <a:rect l="l" t="t" r="r" b="b"/>
            <a:pathLst>
              <a:path w="4366" h="4366" extrusionOk="0">
                <a:moveTo>
                  <a:pt x="1417" y="514"/>
                </a:moveTo>
                <a:cubicBezTo>
                  <a:pt x="1388" y="572"/>
                  <a:pt x="1352" y="637"/>
                  <a:pt x="1323" y="694"/>
                </a:cubicBezTo>
                <a:cubicBezTo>
                  <a:pt x="1265" y="788"/>
                  <a:pt x="1236" y="904"/>
                  <a:pt x="1171" y="1027"/>
                </a:cubicBezTo>
                <a:lnTo>
                  <a:pt x="781" y="1027"/>
                </a:lnTo>
                <a:cubicBezTo>
                  <a:pt x="933" y="817"/>
                  <a:pt x="1171" y="637"/>
                  <a:pt x="1417" y="514"/>
                </a:cubicBezTo>
                <a:close/>
                <a:moveTo>
                  <a:pt x="2017" y="391"/>
                </a:moveTo>
                <a:lnTo>
                  <a:pt x="2017" y="1027"/>
                </a:lnTo>
                <a:lnTo>
                  <a:pt x="1533" y="1027"/>
                </a:lnTo>
                <a:cubicBezTo>
                  <a:pt x="1569" y="969"/>
                  <a:pt x="1598" y="904"/>
                  <a:pt x="1627" y="846"/>
                </a:cubicBezTo>
                <a:cubicBezTo>
                  <a:pt x="1749" y="637"/>
                  <a:pt x="1865" y="456"/>
                  <a:pt x="2017" y="391"/>
                </a:cubicBezTo>
                <a:close/>
                <a:moveTo>
                  <a:pt x="2349" y="391"/>
                </a:moveTo>
                <a:cubicBezTo>
                  <a:pt x="2501" y="456"/>
                  <a:pt x="2617" y="637"/>
                  <a:pt x="2739" y="846"/>
                </a:cubicBezTo>
                <a:cubicBezTo>
                  <a:pt x="2768" y="904"/>
                  <a:pt x="2797" y="969"/>
                  <a:pt x="2797" y="1027"/>
                </a:cubicBezTo>
                <a:lnTo>
                  <a:pt x="2349" y="1027"/>
                </a:lnTo>
                <a:lnTo>
                  <a:pt x="2349" y="391"/>
                </a:lnTo>
                <a:close/>
                <a:moveTo>
                  <a:pt x="2949" y="514"/>
                </a:moveTo>
                <a:lnTo>
                  <a:pt x="2949" y="514"/>
                </a:lnTo>
                <a:cubicBezTo>
                  <a:pt x="3195" y="637"/>
                  <a:pt x="3433" y="817"/>
                  <a:pt x="3614" y="1027"/>
                </a:cubicBezTo>
                <a:lnTo>
                  <a:pt x="3195" y="1027"/>
                </a:lnTo>
                <a:cubicBezTo>
                  <a:pt x="3130" y="904"/>
                  <a:pt x="3101" y="788"/>
                  <a:pt x="3043" y="694"/>
                </a:cubicBezTo>
                <a:cubicBezTo>
                  <a:pt x="3014" y="637"/>
                  <a:pt x="2978" y="572"/>
                  <a:pt x="2949" y="514"/>
                </a:cubicBezTo>
                <a:close/>
                <a:moveTo>
                  <a:pt x="1085" y="1359"/>
                </a:moveTo>
                <a:cubicBezTo>
                  <a:pt x="1056" y="1569"/>
                  <a:pt x="1027" y="1778"/>
                  <a:pt x="1027" y="2017"/>
                </a:cubicBezTo>
                <a:lnTo>
                  <a:pt x="362" y="2017"/>
                </a:lnTo>
                <a:cubicBezTo>
                  <a:pt x="362" y="1778"/>
                  <a:pt x="449" y="1569"/>
                  <a:pt x="543" y="1359"/>
                </a:cubicBezTo>
                <a:close/>
                <a:moveTo>
                  <a:pt x="2017" y="1359"/>
                </a:moveTo>
                <a:lnTo>
                  <a:pt x="2017" y="2017"/>
                </a:lnTo>
                <a:lnTo>
                  <a:pt x="1352" y="2017"/>
                </a:lnTo>
                <a:cubicBezTo>
                  <a:pt x="1352" y="1778"/>
                  <a:pt x="1388" y="1569"/>
                  <a:pt x="1446" y="1359"/>
                </a:cubicBezTo>
                <a:close/>
                <a:moveTo>
                  <a:pt x="1027" y="2349"/>
                </a:moveTo>
                <a:cubicBezTo>
                  <a:pt x="1027" y="2595"/>
                  <a:pt x="1056" y="2804"/>
                  <a:pt x="1085" y="3014"/>
                </a:cubicBezTo>
                <a:lnTo>
                  <a:pt x="543" y="3014"/>
                </a:lnTo>
                <a:cubicBezTo>
                  <a:pt x="449" y="2833"/>
                  <a:pt x="362" y="2595"/>
                  <a:pt x="362" y="2349"/>
                </a:cubicBezTo>
                <a:close/>
                <a:moveTo>
                  <a:pt x="3375" y="3101"/>
                </a:moveTo>
                <a:cubicBezTo>
                  <a:pt x="3462" y="3101"/>
                  <a:pt x="3556" y="3195"/>
                  <a:pt x="3556" y="3281"/>
                </a:cubicBezTo>
                <a:cubicBezTo>
                  <a:pt x="3556" y="3375"/>
                  <a:pt x="3462" y="3462"/>
                  <a:pt x="3375" y="3462"/>
                </a:cubicBezTo>
                <a:cubicBezTo>
                  <a:pt x="3281" y="3462"/>
                  <a:pt x="3195" y="3375"/>
                  <a:pt x="3195" y="3281"/>
                </a:cubicBezTo>
                <a:cubicBezTo>
                  <a:pt x="3195" y="3195"/>
                  <a:pt x="3281" y="3101"/>
                  <a:pt x="3375" y="3101"/>
                </a:cubicBezTo>
                <a:close/>
                <a:moveTo>
                  <a:pt x="1171" y="3375"/>
                </a:moveTo>
                <a:cubicBezTo>
                  <a:pt x="1236" y="3498"/>
                  <a:pt x="1265" y="3585"/>
                  <a:pt x="1323" y="3679"/>
                </a:cubicBezTo>
                <a:cubicBezTo>
                  <a:pt x="1352" y="3766"/>
                  <a:pt x="1388" y="3794"/>
                  <a:pt x="1417" y="3860"/>
                </a:cubicBezTo>
                <a:cubicBezTo>
                  <a:pt x="1171" y="3737"/>
                  <a:pt x="933" y="3585"/>
                  <a:pt x="781" y="3375"/>
                </a:cubicBezTo>
                <a:close/>
                <a:moveTo>
                  <a:pt x="2169" y="1"/>
                </a:moveTo>
                <a:cubicBezTo>
                  <a:pt x="1598" y="1"/>
                  <a:pt x="1056" y="246"/>
                  <a:pt x="629" y="637"/>
                </a:cubicBezTo>
                <a:cubicBezTo>
                  <a:pt x="239" y="1056"/>
                  <a:pt x="1" y="1598"/>
                  <a:pt x="1" y="2197"/>
                </a:cubicBezTo>
                <a:cubicBezTo>
                  <a:pt x="1" y="2776"/>
                  <a:pt x="239" y="3318"/>
                  <a:pt x="629" y="3737"/>
                </a:cubicBezTo>
                <a:cubicBezTo>
                  <a:pt x="1056" y="4156"/>
                  <a:pt x="1598" y="4365"/>
                  <a:pt x="2169" y="4365"/>
                </a:cubicBezTo>
                <a:lnTo>
                  <a:pt x="2436" y="4365"/>
                </a:lnTo>
                <a:cubicBezTo>
                  <a:pt x="2349" y="4250"/>
                  <a:pt x="2255" y="4156"/>
                  <a:pt x="2169" y="4040"/>
                </a:cubicBezTo>
                <a:cubicBezTo>
                  <a:pt x="1988" y="4040"/>
                  <a:pt x="1778" y="3860"/>
                  <a:pt x="1627" y="3527"/>
                </a:cubicBezTo>
                <a:cubicBezTo>
                  <a:pt x="1598" y="3498"/>
                  <a:pt x="1569" y="3433"/>
                  <a:pt x="1533" y="3375"/>
                </a:cubicBezTo>
                <a:lnTo>
                  <a:pt x="1959" y="3375"/>
                </a:lnTo>
                <a:lnTo>
                  <a:pt x="1959" y="3281"/>
                </a:lnTo>
                <a:cubicBezTo>
                  <a:pt x="1959" y="3195"/>
                  <a:pt x="1959" y="3101"/>
                  <a:pt x="1988" y="3014"/>
                </a:cubicBezTo>
                <a:lnTo>
                  <a:pt x="1446" y="3014"/>
                </a:lnTo>
                <a:cubicBezTo>
                  <a:pt x="1388" y="2833"/>
                  <a:pt x="1352" y="2595"/>
                  <a:pt x="1352" y="2349"/>
                </a:cubicBezTo>
                <a:lnTo>
                  <a:pt x="2349" y="2349"/>
                </a:lnTo>
                <a:lnTo>
                  <a:pt x="2349" y="1359"/>
                </a:lnTo>
                <a:lnTo>
                  <a:pt x="2920" y="1359"/>
                </a:lnTo>
                <a:cubicBezTo>
                  <a:pt x="2949" y="1540"/>
                  <a:pt x="2978" y="1721"/>
                  <a:pt x="3014" y="1930"/>
                </a:cubicBezTo>
                <a:cubicBezTo>
                  <a:pt x="3101" y="1901"/>
                  <a:pt x="3224" y="1872"/>
                  <a:pt x="3339" y="1872"/>
                </a:cubicBezTo>
                <a:cubicBezTo>
                  <a:pt x="3339" y="1692"/>
                  <a:pt x="3310" y="1511"/>
                  <a:pt x="3281" y="1359"/>
                </a:cubicBezTo>
                <a:lnTo>
                  <a:pt x="3823" y="1359"/>
                </a:lnTo>
                <a:cubicBezTo>
                  <a:pt x="3917" y="1569"/>
                  <a:pt x="4004" y="1778"/>
                  <a:pt x="4004" y="2017"/>
                </a:cubicBezTo>
                <a:cubicBezTo>
                  <a:pt x="4156" y="2082"/>
                  <a:pt x="4242" y="2169"/>
                  <a:pt x="4365" y="2291"/>
                </a:cubicBezTo>
                <a:lnTo>
                  <a:pt x="4365" y="2197"/>
                </a:lnTo>
                <a:cubicBezTo>
                  <a:pt x="4365" y="1598"/>
                  <a:pt x="4127" y="1056"/>
                  <a:pt x="3737" y="637"/>
                </a:cubicBezTo>
                <a:cubicBezTo>
                  <a:pt x="3310" y="246"/>
                  <a:pt x="2768" y="1"/>
                  <a:pt x="2169" y="1"/>
                </a:cubicBezTo>
                <a:close/>
                <a:moveTo>
                  <a:pt x="3404" y="2197"/>
                </a:moveTo>
                <a:cubicBezTo>
                  <a:pt x="3252" y="2197"/>
                  <a:pt x="3130" y="2320"/>
                  <a:pt x="3130" y="2472"/>
                </a:cubicBezTo>
                <a:cubicBezTo>
                  <a:pt x="3130" y="2530"/>
                  <a:pt x="3159" y="2595"/>
                  <a:pt x="3195" y="2653"/>
                </a:cubicBezTo>
                <a:lnTo>
                  <a:pt x="3195" y="2804"/>
                </a:lnTo>
                <a:cubicBezTo>
                  <a:pt x="3130" y="2833"/>
                  <a:pt x="3072" y="2862"/>
                  <a:pt x="3043" y="2891"/>
                </a:cubicBezTo>
                <a:lnTo>
                  <a:pt x="2891" y="2833"/>
                </a:lnTo>
                <a:cubicBezTo>
                  <a:pt x="2866" y="2727"/>
                  <a:pt x="2792" y="2647"/>
                  <a:pt x="2697" y="2647"/>
                </a:cubicBezTo>
                <a:cubicBezTo>
                  <a:pt x="2683" y="2647"/>
                  <a:pt x="2668" y="2649"/>
                  <a:pt x="2653" y="2653"/>
                </a:cubicBezTo>
                <a:cubicBezTo>
                  <a:pt x="2501" y="2653"/>
                  <a:pt x="2407" y="2739"/>
                  <a:pt x="2407" y="2862"/>
                </a:cubicBezTo>
                <a:cubicBezTo>
                  <a:pt x="2378" y="3014"/>
                  <a:pt x="2501" y="3166"/>
                  <a:pt x="2653" y="3166"/>
                </a:cubicBezTo>
                <a:cubicBezTo>
                  <a:pt x="2682" y="3166"/>
                  <a:pt x="2710" y="3137"/>
                  <a:pt x="2739" y="3137"/>
                </a:cubicBezTo>
                <a:lnTo>
                  <a:pt x="2862" y="3195"/>
                </a:lnTo>
                <a:lnTo>
                  <a:pt x="2862" y="3281"/>
                </a:lnTo>
                <a:lnTo>
                  <a:pt x="2862" y="3375"/>
                </a:lnTo>
                <a:lnTo>
                  <a:pt x="2739" y="3433"/>
                </a:lnTo>
                <a:lnTo>
                  <a:pt x="2653" y="3433"/>
                </a:lnTo>
                <a:cubicBezTo>
                  <a:pt x="2501" y="3433"/>
                  <a:pt x="2407" y="3556"/>
                  <a:pt x="2407" y="3679"/>
                </a:cubicBezTo>
                <a:cubicBezTo>
                  <a:pt x="2378" y="3823"/>
                  <a:pt x="2501" y="3946"/>
                  <a:pt x="2653" y="3946"/>
                </a:cubicBezTo>
                <a:cubicBezTo>
                  <a:pt x="2768" y="3946"/>
                  <a:pt x="2862" y="3860"/>
                  <a:pt x="2891" y="3737"/>
                </a:cubicBezTo>
                <a:lnTo>
                  <a:pt x="3043" y="3679"/>
                </a:lnTo>
                <a:cubicBezTo>
                  <a:pt x="3072" y="3708"/>
                  <a:pt x="3130" y="3737"/>
                  <a:pt x="3195" y="3766"/>
                </a:cubicBezTo>
                <a:lnTo>
                  <a:pt x="3195" y="3917"/>
                </a:lnTo>
                <a:cubicBezTo>
                  <a:pt x="3159" y="3975"/>
                  <a:pt x="3101" y="4040"/>
                  <a:pt x="3130" y="4127"/>
                </a:cubicBezTo>
                <a:cubicBezTo>
                  <a:pt x="3130" y="4250"/>
                  <a:pt x="3224" y="4365"/>
                  <a:pt x="3375" y="4365"/>
                </a:cubicBezTo>
                <a:cubicBezTo>
                  <a:pt x="3491" y="4365"/>
                  <a:pt x="3643" y="4250"/>
                  <a:pt x="3643" y="4098"/>
                </a:cubicBezTo>
                <a:cubicBezTo>
                  <a:pt x="3643" y="4040"/>
                  <a:pt x="3585" y="3975"/>
                  <a:pt x="3556" y="3917"/>
                </a:cubicBezTo>
                <a:lnTo>
                  <a:pt x="3556" y="3766"/>
                </a:lnTo>
                <a:cubicBezTo>
                  <a:pt x="3614" y="3737"/>
                  <a:pt x="3672" y="3708"/>
                  <a:pt x="3700" y="3679"/>
                </a:cubicBezTo>
                <a:lnTo>
                  <a:pt x="3852" y="3737"/>
                </a:lnTo>
                <a:cubicBezTo>
                  <a:pt x="3881" y="3860"/>
                  <a:pt x="3975" y="3946"/>
                  <a:pt x="4127" y="3946"/>
                </a:cubicBezTo>
                <a:cubicBezTo>
                  <a:pt x="4242" y="3946"/>
                  <a:pt x="4365" y="3823"/>
                  <a:pt x="4365" y="3708"/>
                </a:cubicBezTo>
                <a:cubicBezTo>
                  <a:pt x="4365" y="3556"/>
                  <a:pt x="4242" y="3433"/>
                  <a:pt x="4098" y="3433"/>
                </a:cubicBezTo>
                <a:lnTo>
                  <a:pt x="4033" y="3433"/>
                </a:lnTo>
                <a:lnTo>
                  <a:pt x="3881" y="3375"/>
                </a:lnTo>
                <a:lnTo>
                  <a:pt x="3881" y="3281"/>
                </a:lnTo>
                <a:lnTo>
                  <a:pt x="3881" y="3224"/>
                </a:lnTo>
                <a:lnTo>
                  <a:pt x="4033" y="3137"/>
                </a:lnTo>
                <a:cubicBezTo>
                  <a:pt x="4062" y="3137"/>
                  <a:pt x="4062" y="3166"/>
                  <a:pt x="4098" y="3166"/>
                </a:cubicBezTo>
                <a:cubicBezTo>
                  <a:pt x="4242" y="3166"/>
                  <a:pt x="4365" y="3014"/>
                  <a:pt x="4365" y="2862"/>
                </a:cubicBezTo>
                <a:cubicBezTo>
                  <a:pt x="4365" y="2739"/>
                  <a:pt x="4242" y="2653"/>
                  <a:pt x="4127" y="2653"/>
                </a:cubicBezTo>
                <a:cubicBezTo>
                  <a:pt x="4107" y="2649"/>
                  <a:pt x="4088" y="2647"/>
                  <a:pt x="4070" y="2647"/>
                </a:cubicBezTo>
                <a:cubicBezTo>
                  <a:pt x="3952" y="2647"/>
                  <a:pt x="3877" y="2727"/>
                  <a:pt x="3852" y="2833"/>
                </a:cubicBezTo>
                <a:lnTo>
                  <a:pt x="3737" y="2920"/>
                </a:lnTo>
                <a:cubicBezTo>
                  <a:pt x="3672" y="2862"/>
                  <a:pt x="3614" y="2833"/>
                  <a:pt x="3556" y="2804"/>
                </a:cubicBezTo>
                <a:lnTo>
                  <a:pt x="3556" y="2653"/>
                </a:lnTo>
                <a:cubicBezTo>
                  <a:pt x="3614" y="2595"/>
                  <a:pt x="3643" y="2530"/>
                  <a:pt x="3643" y="2443"/>
                </a:cubicBezTo>
                <a:cubicBezTo>
                  <a:pt x="3614" y="2320"/>
                  <a:pt x="3520" y="2197"/>
                  <a:pt x="3404" y="2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>
          <a:extLst>
            <a:ext uri="{FF2B5EF4-FFF2-40B4-BE49-F238E27FC236}">
              <a16:creationId xmlns:a16="http://schemas.microsoft.com/office/drawing/2014/main" id="{A976F806-AB07-79E3-F4A7-B224CC9FE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>
            <a:extLst>
              <a:ext uri="{FF2B5EF4-FFF2-40B4-BE49-F238E27FC236}">
                <a16:creationId xmlns:a16="http://schemas.microsoft.com/office/drawing/2014/main" id="{0AE71C80-18B3-17C6-3D5C-D8168AC08C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380775"/>
            <a:ext cx="39435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389" name="Google Shape;389;p35">
            <a:extLst>
              <a:ext uri="{FF2B5EF4-FFF2-40B4-BE49-F238E27FC236}">
                <a16:creationId xmlns:a16="http://schemas.microsoft.com/office/drawing/2014/main" id="{2801930F-1D9F-43A6-528E-0CDC5B91028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2484500"/>
            <a:ext cx="9294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390" name="Google Shape;390;p35">
            <a:extLst>
              <a:ext uri="{FF2B5EF4-FFF2-40B4-BE49-F238E27FC236}">
                <a16:creationId xmlns:a16="http://schemas.microsoft.com/office/drawing/2014/main" id="{2343D1C2-460F-292E-EE93-BFE1B5ED45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71583">
            <a:off x="2167669" y="-362800"/>
            <a:ext cx="1555613" cy="2173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391" name="Google Shape;391;p35">
            <a:extLst>
              <a:ext uri="{FF2B5EF4-FFF2-40B4-BE49-F238E27FC236}">
                <a16:creationId xmlns:a16="http://schemas.microsoft.com/office/drawing/2014/main" id="{E7C5CEE0-17C5-D732-EEC2-14EEBBD41D07}"/>
              </a:ext>
            </a:extLst>
          </p:cNvPr>
          <p:cNvGrpSpPr/>
          <p:nvPr/>
        </p:nvGrpSpPr>
        <p:grpSpPr>
          <a:xfrm>
            <a:off x="3460052" y="753058"/>
            <a:ext cx="2899800" cy="2899800"/>
            <a:chOff x="3460052" y="753058"/>
            <a:chExt cx="2899800" cy="2899800"/>
          </a:xfrm>
        </p:grpSpPr>
        <p:sp>
          <p:nvSpPr>
            <p:cNvPr id="392" name="Google Shape;392;p35">
              <a:extLst>
                <a:ext uri="{FF2B5EF4-FFF2-40B4-BE49-F238E27FC236}">
                  <a16:creationId xmlns:a16="http://schemas.microsoft.com/office/drawing/2014/main" id="{6210667D-5D3F-3119-28C2-65E2D178EC80}"/>
                </a:ext>
              </a:extLst>
            </p:cNvPr>
            <p:cNvSpPr/>
            <p:nvPr/>
          </p:nvSpPr>
          <p:spPr>
            <a:xfrm rot="7811180">
              <a:off x="3881089" y="1174095"/>
              <a:ext cx="2057726" cy="2057726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3" name="Google Shape;393;p35">
              <a:extLst>
                <a:ext uri="{FF2B5EF4-FFF2-40B4-BE49-F238E27FC236}">
                  <a16:creationId xmlns:a16="http://schemas.microsoft.com/office/drawing/2014/main" id="{B99342EF-5C75-3BFC-9BFE-11E8E02C7F68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88798" y="1874175"/>
              <a:ext cx="1133102" cy="1122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94" name="Google Shape;394;p35">
              <a:extLst>
                <a:ext uri="{FF2B5EF4-FFF2-40B4-BE49-F238E27FC236}">
                  <a16:creationId xmlns:a16="http://schemas.microsoft.com/office/drawing/2014/main" id="{DEAB1C72-FA27-CDC6-CD6A-805B0AF0980C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00938" y="1498254"/>
              <a:ext cx="1024686" cy="1039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95" name="Google Shape;395;p35">
            <a:extLst>
              <a:ext uri="{FF2B5EF4-FFF2-40B4-BE49-F238E27FC236}">
                <a16:creationId xmlns:a16="http://schemas.microsoft.com/office/drawing/2014/main" id="{270F7C12-CD9B-0E5A-5268-F5B8081AB110}"/>
              </a:ext>
            </a:extLst>
          </p:cNvPr>
          <p:cNvGrpSpPr/>
          <p:nvPr/>
        </p:nvGrpSpPr>
        <p:grpSpPr>
          <a:xfrm>
            <a:off x="6197833" y="2683176"/>
            <a:ext cx="2057700" cy="2057700"/>
            <a:chOff x="6197833" y="2683176"/>
            <a:chExt cx="2057700" cy="2057700"/>
          </a:xfrm>
        </p:grpSpPr>
        <p:sp>
          <p:nvSpPr>
            <p:cNvPr id="396" name="Google Shape;396;p35">
              <a:extLst>
                <a:ext uri="{FF2B5EF4-FFF2-40B4-BE49-F238E27FC236}">
                  <a16:creationId xmlns:a16="http://schemas.microsoft.com/office/drawing/2014/main" id="{FCD7AB8E-56DA-88A6-6439-6CA9BF675E7D}"/>
                </a:ext>
              </a:extLst>
            </p:cNvPr>
            <p:cNvSpPr/>
            <p:nvPr/>
          </p:nvSpPr>
          <p:spPr>
            <a:xfrm>
              <a:off x="6197833" y="2683176"/>
              <a:ext cx="2057700" cy="20577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7" name="Google Shape;397;p35">
              <a:extLst>
                <a:ext uri="{FF2B5EF4-FFF2-40B4-BE49-F238E27FC236}">
                  <a16:creationId xmlns:a16="http://schemas.microsoft.com/office/drawing/2014/main" id="{EFCD9BE0-78DE-A494-4EC3-8DEC79D4A4AF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2700000">
              <a:off x="6707650" y="3198501"/>
              <a:ext cx="1103550" cy="102704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58465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Milestones reached</a:t>
            </a:r>
            <a:endParaRPr dirty="0"/>
          </a:p>
        </p:txBody>
      </p:sp>
      <p:sp>
        <p:nvSpPr>
          <p:cNvPr id="531" name="Google Shape;531;p46"/>
          <p:cNvSpPr/>
          <p:nvPr/>
        </p:nvSpPr>
        <p:spPr>
          <a:xfrm>
            <a:off x="1766550" y="1514100"/>
            <a:ext cx="176400" cy="1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6"/>
          <p:cNvSpPr/>
          <p:nvPr/>
        </p:nvSpPr>
        <p:spPr>
          <a:xfrm>
            <a:off x="3578050" y="1514100"/>
            <a:ext cx="176400" cy="1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6"/>
          <p:cNvSpPr/>
          <p:nvPr/>
        </p:nvSpPr>
        <p:spPr>
          <a:xfrm>
            <a:off x="5389550" y="1514100"/>
            <a:ext cx="176400" cy="1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6"/>
          <p:cNvSpPr/>
          <p:nvPr/>
        </p:nvSpPr>
        <p:spPr>
          <a:xfrm>
            <a:off x="7201050" y="1514100"/>
            <a:ext cx="176400" cy="1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6"/>
          <p:cNvSpPr txBox="1"/>
          <p:nvPr/>
        </p:nvSpPr>
        <p:spPr>
          <a:xfrm flipH="1">
            <a:off x="948600" y="2091626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Initial Research about the theme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36" name="Google Shape;536;p46"/>
          <p:cNvSpPr txBox="1"/>
          <p:nvPr/>
        </p:nvSpPr>
        <p:spPr>
          <a:xfrm flipH="1">
            <a:off x="2760100" y="2091626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Literature Compilation about Viruses and RBPs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37" name="Google Shape;537;p46"/>
          <p:cNvSpPr txBox="1"/>
          <p:nvPr/>
        </p:nvSpPr>
        <p:spPr>
          <a:xfrm flipH="1">
            <a:off x="4571600" y="2091626"/>
            <a:ext cx="1812300" cy="66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r>
              <a:rPr lang="en-GB" sz="1200" baseline="30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</a:t>
            </a: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Dataset creation with manually compiled RBPs candidates</a:t>
            </a:r>
          </a:p>
        </p:txBody>
      </p:sp>
      <p:sp>
        <p:nvSpPr>
          <p:cNvPr id="538" name="Google Shape;538;p46"/>
          <p:cNvSpPr txBox="1"/>
          <p:nvPr/>
        </p:nvSpPr>
        <p:spPr>
          <a:xfrm flipH="1">
            <a:off x="6295700" y="2091625"/>
            <a:ext cx="1987096" cy="82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RBPs Validation through published experimental data</a:t>
            </a:r>
          </a:p>
        </p:txBody>
      </p:sp>
      <p:cxnSp>
        <p:nvCxnSpPr>
          <p:cNvPr id="539" name="Google Shape;539;p46"/>
          <p:cNvCxnSpPr>
            <a:stCxn id="531" idx="3"/>
            <a:endCxn id="532" idx="1"/>
          </p:cNvCxnSpPr>
          <p:nvPr/>
        </p:nvCxnSpPr>
        <p:spPr>
          <a:xfrm>
            <a:off x="1942950" y="1602300"/>
            <a:ext cx="163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0" name="Google Shape;540;p46"/>
          <p:cNvCxnSpPr>
            <a:stCxn id="532" idx="3"/>
            <a:endCxn id="533" idx="1"/>
          </p:cNvCxnSpPr>
          <p:nvPr/>
        </p:nvCxnSpPr>
        <p:spPr>
          <a:xfrm>
            <a:off x="3754450" y="1602300"/>
            <a:ext cx="163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" name="Google Shape;541;p46"/>
          <p:cNvCxnSpPr>
            <a:stCxn id="533" idx="3"/>
            <a:endCxn id="534" idx="1"/>
          </p:cNvCxnSpPr>
          <p:nvPr/>
        </p:nvCxnSpPr>
        <p:spPr>
          <a:xfrm>
            <a:off x="5565950" y="1602300"/>
            <a:ext cx="163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2" name="Google Shape;542;p46"/>
          <p:cNvCxnSpPr>
            <a:stCxn id="531" idx="2"/>
            <a:endCxn id="535" idx="0"/>
          </p:cNvCxnSpPr>
          <p:nvPr/>
        </p:nvCxnSpPr>
        <p:spPr>
          <a:xfrm>
            <a:off x="1854750" y="1690500"/>
            <a:ext cx="0" cy="4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3" name="Google Shape;543;p46"/>
          <p:cNvCxnSpPr>
            <a:stCxn id="532" idx="2"/>
            <a:endCxn id="536" idx="0"/>
          </p:cNvCxnSpPr>
          <p:nvPr/>
        </p:nvCxnSpPr>
        <p:spPr>
          <a:xfrm>
            <a:off x="3666250" y="1690500"/>
            <a:ext cx="0" cy="4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4" name="Google Shape;544;p46"/>
          <p:cNvCxnSpPr>
            <a:cxnSpLocks/>
            <a:stCxn id="533" idx="2"/>
            <a:endCxn id="537" idx="0"/>
          </p:cNvCxnSpPr>
          <p:nvPr/>
        </p:nvCxnSpPr>
        <p:spPr>
          <a:xfrm>
            <a:off x="5477750" y="1690500"/>
            <a:ext cx="0" cy="40112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5" name="Google Shape;545;p46"/>
          <p:cNvCxnSpPr>
            <a:cxnSpLocks/>
            <a:stCxn id="534" idx="2"/>
            <a:endCxn id="538" idx="0"/>
          </p:cNvCxnSpPr>
          <p:nvPr/>
        </p:nvCxnSpPr>
        <p:spPr>
          <a:xfrm flipH="1">
            <a:off x="7289248" y="1690500"/>
            <a:ext cx="2" cy="4011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46" name="Google Shape;546;p46"/>
          <p:cNvSpPr/>
          <p:nvPr/>
        </p:nvSpPr>
        <p:spPr>
          <a:xfrm>
            <a:off x="1766550" y="3043750"/>
            <a:ext cx="176400" cy="1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6"/>
          <p:cNvSpPr/>
          <p:nvPr/>
        </p:nvSpPr>
        <p:spPr>
          <a:xfrm>
            <a:off x="3578050" y="3043750"/>
            <a:ext cx="176400" cy="1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6"/>
          <p:cNvSpPr/>
          <p:nvPr/>
        </p:nvSpPr>
        <p:spPr>
          <a:xfrm>
            <a:off x="5389550" y="3043750"/>
            <a:ext cx="176400" cy="1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6"/>
          <p:cNvSpPr/>
          <p:nvPr/>
        </p:nvSpPr>
        <p:spPr>
          <a:xfrm>
            <a:off x="7201050" y="3043750"/>
            <a:ext cx="176400" cy="1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46"/>
          <p:cNvSpPr txBox="1"/>
          <p:nvPr/>
        </p:nvSpPr>
        <p:spPr>
          <a:xfrm flipH="1">
            <a:off x="948600" y="3621376"/>
            <a:ext cx="1812300" cy="851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r>
              <a:rPr lang="en-GB" sz="1200" baseline="30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nd</a:t>
            </a: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Dataset creation with computationally predicted RBPs from a compilation of Datasets  </a:t>
            </a:r>
          </a:p>
        </p:txBody>
      </p:sp>
      <p:sp>
        <p:nvSpPr>
          <p:cNvPr id="551" name="Google Shape;551;p46"/>
          <p:cNvSpPr txBox="1"/>
          <p:nvPr/>
        </p:nvSpPr>
        <p:spPr>
          <a:xfrm flipH="1">
            <a:off x="2760100" y="3621376"/>
            <a:ext cx="1812300" cy="851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r>
              <a:rPr lang="en" sz="1200" baseline="30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nd</a:t>
            </a:r>
            <a:r>
              <a:rPr lang="en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Dataset creation with computationally predicted and validated RBPs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52" name="Google Shape;552;p46"/>
          <p:cNvSpPr txBox="1"/>
          <p:nvPr/>
        </p:nvSpPr>
        <p:spPr>
          <a:xfrm flipH="1">
            <a:off x="4571600" y="3621376"/>
            <a:ext cx="1812300" cy="72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Initial Bioinformatic Analysis – Clustering with cd-hit and K-means</a:t>
            </a:r>
          </a:p>
        </p:txBody>
      </p:sp>
      <p:sp>
        <p:nvSpPr>
          <p:cNvPr id="553" name="Google Shape;553;p46"/>
          <p:cNvSpPr txBox="1"/>
          <p:nvPr/>
        </p:nvSpPr>
        <p:spPr>
          <a:xfrm flipH="1">
            <a:off x="6383100" y="3621375"/>
            <a:ext cx="1812300" cy="722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Initial Bioinformatic Analysis – PCA and Dendrograms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554" name="Google Shape;554;p46"/>
          <p:cNvCxnSpPr>
            <a:stCxn id="547" idx="3"/>
            <a:endCxn id="548" idx="1"/>
          </p:cNvCxnSpPr>
          <p:nvPr/>
        </p:nvCxnSpPr>
        <p:spPr>
          <a:xfrm>
            <a:off x="3754450" y="3131950"/>
            <a:ext cx="163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46"/>
          <p:cNvCxnSpPr>
            <a:stCxn id="548" idx="3"/>
            <a:endCxn id="549" idx="1"/>
          </p:cNvCxnSpPr>
          <p:nvPr/>
        </p:nvCxnSpPr>
        <p:spPr>
          <a:xfrm>
            <a:off x="5565950" y="3131950"/>
            <a:ext cx="163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46"/>
          <p:cNvCxnSpPr>
            <a:cxnSpLocks/>
            <a:stCxn id="546" idx="2"/>
            <a:endCxn id="550" idx="0"/>
          </p:cNvCxnSpPr>
          <p:nvPr/>
        </p:nvCxnSpPr>
        <p:spPr>
          <a:xfrm>
            <a:off x="1854750" y="3220150"/>
            <a:ext cx="0" cy="40122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57" name="Google Shape;557;p46"/>
          <p:cNvCxnSpPr>
            <a:cxnSpLocks/>
            <a:stCxn id="547" idx="2"/>
            <a:endCxn id="551" idx="0"/>
          </p:cNvCxnSpPr>
          <p:nvPr/>
        </p:nvCxnSpPr>
        <p:spPr>
          <a:xfrm>
            <a:off x="3666250" y="3220150"/>
            <a:ext cx="0" cy="40122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58" name="Google Shape;558;p46"/>
          <p:cNvCxnSpPr>
            <a:cxnSpLocks/>
            <a:stCxn id="548" idx="2"/>
            <a:endCxn id="552" idx="0"/>
          </p:cNvCxnSpPr>
          <p:nvPr/>
        </p:nvCxnSpPr>
        <p:spPr>
          <a:xfrm>
            <a:off x="5477750" y="3220150"/>
            <a:ext cx="0" cy="40122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59" name="Google Shape;559;p46"/>
          <p:cNvCxnSpPr>
            <a:cxnSpLocks/>
            <a:stCxn id="549" idx="2"/>
            <a:endCxn id="553" idx="0"/>
          </p:cNvCxnSpPr>
          <p:nvPr/>
        </p:nvCxnSpPr>
        <p:spPr>
          <a:xfrm>
            <a:off x="7289250" y="3220150"/>
            <a:ext cx="0" cy="4012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0" name="Google Shape;560;p46"/>
          <p:cNvCxnSpPr>
            <a:stCxn id="534" idx="3"/>
            <a:endCxn id="546" idx="1"/>
          </p:cNvCxnSpPr>
          <p:nvPr/>
        </p:nvCxnSpPr>
        <p:spPr>
          <a:xfrm flipH="1">
            <a:off x="1766550" y="1602300"/>
            <a:ext cx="5610900" cy="1529700"/>
          </a:xfrm>
          <a:prstGeom prst="bentConnector5">
            <a:avLst>
              <a:gd name="adj1" fmla="val -14179"/>
              <a:gd name="adj2" fmla="val 78268"/>
              <a:gd name="adj3" fmla="val 11372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1" name="Google Shape;561;p46"/>
          <p:cNvCxnSpPr>
            <a:stCxn id="546" idx="3"/>
            <a:endCxn id="547" idx="1"/>
          </p:cNvCxnSpPr>
          <p:nvPr/>
        </p:nvCxnSpPr>
        <p:spPr>
          <a:xfrm>
            <a:off x="1942950" y="3131950"/>
            <a:ext cx="1635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3CAF0-75A5-0F12-67EB-10320730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6147C0-AE4B-9F46-5842-87B5719EEC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4199" y="1313574"/>
            <a:ext cx="2391636" cy="525900"/>
          </a:xfrm>
        </p:spPr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F012529-9FEF-CE88-1E2D-41CA93E17AE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325011" y="1793495"/>
            <a:ext cx="3120226" cy="2601084"/>
          </a:xfrm>
        </p:spPr>
        <p:txBody>
          <a:bodyPr/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b="1" dirty="0"/>
              <a:t>Propythia -</a:t>
            </a:r>
            <a:r>
              <a:rPr lang="en-GB" dirty="0"/>
              <a:t> platform for the classification of biological sequences (proteins and DNA) using machine and deep learning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Train classifiers using validated clusters as labels</a:t>
            </a:r>
          </a:p>
          <a:p>
            <a:pPr marL="171450" indent="-171450">
              <a:buFontTx/>
              <a:buChar char="-"/>
            </a:pPr>
            <a:r>
              <a:rPr lang="en-GB" dirty="0"/>
              <a:t>Deploy the RBP-ID web Based tool</a:t>
            </a:r>
          </a:p>
          <a:p>
            <a:pPr marL="171450" indent="-171450">
              <a:buFontTx/>
              <a:buChar char="-"/>
            </a:pPr>
            <a:r>
              <a:rPr lang="en-GB" dirty="0"/>
              <a:t>Enable user input and visualization, returning predicted RBP status, cluster info, and motifs</a:t>
            </a:r>
          </a:p>
          <a:p>
            <a:pPr marL="171450" indent="-171450">
              <a:buFontTx/>
              <a:buChar char="-"/>
            </a:pPr>
            <a:r>
              <a:rPr lang="en-GB" dirty="0"/>
              <a:t>Expand the validated dataset via literature mining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4CBB364-B891-24D9-E4CD-814E036FF310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pPr marL="0" indent="0"/>
            <a:r>
              <a:rPr lang="en-GB" sz="1200" b="0" dirty="0">
                <a:latin typeface="Barlow" panose="00000500000000000000" pitchFamily="2" charset="0"/>
              </a:rPr>
              <a:t>RBP-ID aims to become a go-to platform for phage researchers, accelerating discovery of receptor-binding proteins for synthetic biology, diagnostics, and phage therapy</a:t>
            </a:r>
          </a:p>
          <a:p>
            <a:endParaRPr lang="en-GB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BA08061-24D8-6EB7-04BA-A02079F6D047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4768550" y="1340870"/>
            <a:ext cx="2643689" cy="525900"/>
          </a:xfrm>
        </p:spPr>
        <p:txBody>
          <a:bodyPr/>
          <a:lstStyle/>
          <a:p>
            <a:pPr algn="ctr"/>
            <a:r>
              <a:rPr lang="en-GB" dirty="0"/>
              <a:t>Vision</a:t>
            </a:r>
          </a:p>
        </p:txBody>
      </p:sp>
      <p:sp>
        <p:nvSpPr>
          <p:cNvPr id="11" name="Google Shape;449;p39">
            <a:extLst>
              <a:ext uri="{FF2B5EF4-FFF2-40B4-BE49-F238E27FC236}">
                <a16:creationId xmlns:a16="http://schemas.microsoft.com/office/drawing/2014/main" id="{F03A7AE2-C3CE-9BC6-14F6-498F6B0A105C}"/>
              </a:ext>
            </a:extLst>
          </p:cNvPr>
          <p:cNvSpPr/>
          <p:nvPr/>
        </p:nvSpPr>
        <p:spPr>
          <a:xfrm>
            <a:off x="1828287" y="1428967"/>
            <a:ext cx="364528" cy="364528"/>
          </a:xfrm>
          <a:custGeom>
            <a:avLst/>
            <a:gdLst/>
            <a:ahLst/>
            <a:cxnLst/>
            <a:rect l="l" t="t" r="r" b="b"/>
            <a:pathLst>
              <a:path w="4366" h="4366" extrusionOk="0">
                <a:moveTo>
                  <a:pt x="2559" y="1627"/>
                </a:moveTo>
                <a:cubicBezTo>
                  <a:pt x="2646" y="1627"/>
                  <a:pt x="2740" y="1713"/>
                  <a:pt x="2740" y="1807"/>
                </a:cubicBezTo>
                <a:cubicBezTo>
                  <a:pt x="2740" y="1894"/>
                  <a:pt x="2646" y="1959"/>
                  <a:pt x="2559" y="1959"/>
                </a:cubicBezTo>
                <a:cubicBezTo>
                  <a:pt x="2465" y="1959"/>
                  <a:pt x="2407" y="1894"/>
                  <a:pt x="2407" y="1807"/>
                </a:cubicBezTo>
                <a:cubicBezTo>
                  <a:pt x="2407" y="1713"/>
                  <a:pt x="2465" y="1627"/>
                  <a:pt x="2559" y="1627"/>
                </a:cubicBezTo>
                <a:close/>
                <a:moveTo>
                  <a:pt x="2559" y="723"/>
                </a:moveTo>
                <a:cubicBezTo>
                  <a:pt x="2436" y="723"/>
                  <a:pt x="2313" y="810"/>
                  <a:pt x="2313" y="962"/>
                </a:cubicBezTo>
                <a:cubicBezTo>
                  <a:pt x="2313" y="1056"/>
                  <a:pt x="2350" y="1114"/>
                  <a:pt x="2407" y="1142"/>
                </a:cubicBezTo>
                <a:lnTo>
                  <a:pt x="2407" y="1323"/>
                </a:lnTo>
                <a:cubicBezTo>
                  <a:pt x="2350" y="1323"/>
                  <a:pt x="2284" y="1388"/>
                  <a:pt x="2227" y="1417"/>
                </a:cubicBezTo>
                <a:lnTo>
                  <a:pt x="2104" y="1352"/>
                </a:lnTo>
                <a:cubicBezTo>
                  <a:pt x="2075" y="1236"/>
                  <a:pt x="1952" y="1142"/>
                  <a:pt x="1836" y="1142"/>
                </a:cubicBezTo>
                <a:cubicBezTo>
                  <a:pt x="1714" y="1142"/>
                  <a:pt x="1591" y="1265"/>
                  <a:pt x="1591" y="1417"/>
                </a:cubicBezTo>
                <a:cubicBezTo>
                  <a:pt x="1591" y="1533"/>
                  <a:pt x="1714" y="1656"/>
                  <a:pt x="1836" y="1656"/>
                </a:cubicBezTo>
                <a:lnTo>
                  <a:pt x="1923" y="1656"/>
                </a:lnTo>
                <a:lnTo>
                  <a:pt x="2075" y="1713"/>
                </a:lnTo>
                <a:cubicBezTo>
                  <a:pt x="2046" y="1749"/>
                  <a:pt x="2046" y="1778"/>
                  <a:pt x="2046" y="1807"/>
                </a:cubicBezTo>
                <a:cubicBezTo>
                  <a:pt x="2046" y="1836"/>
                  <a:pt x="2046" y="1865"/>
                  <a:pt x="2075" y="1894"/>
                </a:cubicBezTo>
                <a:lnTo>
                  <a:pt x="1923" y="1959"/>
                </a:lnTo>
                <a:cubicBezTo>
                  <a:pt x="1894" y="1959"/>
                  <a:pt x="1865" y="1930"/>
                  <a:pt x="1836" y="1930"/>
                </a:cubicBezTo>
                <a:cubicBezTo>
                  <a:pt x="1714" y="1930"/>
                  <a:pt x="1591" y="2046"/>
                  <a:pt x="1591" y="2198"/>
                </a:cubicBezTo>
                <a:cubicBezTo>
                  <a:pt x="1591" y="2349"/>
                  <a:pt x="1714" y="2436"/>
                  <a:pt x="1836" y="2436"/>
                </a:cubicBezTo>
                <a:cubicBezTo>
                  <a:pt x="1952" y="2436"/>
                  <a:pt x="2075" y="2378"/>
                  <a:pt x="2104" y="2255"/>
                </a:cubicBezTo>
                <a:lnTo>
                  <a:pt x="2227" y="2169"/>
                </a:lnTo>
                <a:cubicBezTo>
                  <a:pt x="2284" y="2226"/>
                  <a:pt x="2350" y="2255"/>
                  <a:pt x="2407" y="2291"/>
                </a:cubicBezTo>
                <a:lnTo>
                  <a:pt x="2407" y="2436"/>
                </a:lnTo>
                <a:cubicBezTo>
                  <a:pt x="2350" y="2472"/>
                  <a:pt x="2313" y="2559"/>
                  <a:pt x="2313" y="2617"/>
                </a:cubicBezTo>
                <a:cubicBezTo>
                  <a:pt x="2313" y="2768"/>
                  <a:pt x="2436" y="2891"/>
                  <a:pt x="2559" y="2891"/>
                </a:cubicBezTo>
                <a:cubicBezTo>
                  <a:pt x="2711" y="2891"/>
                  <a:pt x="2826" y="2768"/>
                  <a:pt x="2826" y="2617"/>
                </a:cubicBezTo>
                <a:cubicBezTo>
                  <a:pt x="2826" y="2559"/>
                  <a:pt x="2798" y="2472"/>
                  <a:pt x="2740" y="2436"/>
                </a:cubicBezTo>
                <a:lnTo>
                  <a:pt x="2740" y="2291"/>
                </a:lnTo>
                <a:cubicBezTo>
                  <a:pt x="2798" y="2255"/>
                  <a:pt x="2855" y="2226"/>
                  <a:pt x="2920" y="2169"/>
                </a:cubicBezTo>
                <a:lnTo>
                  <a:pt x="3036" y="2255"/>
                </a:lnTo>
                <a:cubicBezTo>
                  <a:pt x="3072" y="2378"/>
                  <a:pt x="3188" y="2436"/>
                  <a:pt x="3311" y="2436"/>
                </a:cubicBezTo>
                <a:cubicBezTo>
                  <a:pt x="3433" y="2436"/>
                  <a:pt x="3549" y="2349"/>
                  <a:pt x="3549" y="2198"/>
                </a:cubicBezTo>
                <a:cubicBezTo>
                  <a:pt x="3549" y="2046"/>
                  <a:pt x="3433" y="1930"/>
                  <a:pt x="3311" y="1930"/>
                </a:cubicBezTo>
                <a:cubicBezTo>
                  <a:pt x="3282" y="1930"/>
                  <a:pt x="3253" y="1959"/>
                  <a:pt x="3217" y="1959"/>
                </a:cubicBezTo>
                <a:lnTo>
                  <a:pt x="3072" y="1865"/>
                </a:lnTo>
                <a:lnTo>
                  <a:pt x="3072" y="1807"/>
                </a:lnTo>
                <a:lnTo>
                  <a:pt x="3072" y="1713"/>
                </a:lnTo>
                <a:lnTo>
                  <a:pt x="3217" y="1656"/>
                </a:lnTo>
                <a:lnTo>
                  <a:pt x="3311" y="1656"/>
                </a:lnTo>
                <a:cubicBezTo>
                  <a:pt x="3433" y="1656"/>
                  <a:pt x="3549" y="1533"/>
                  <a:pt x="3549" y="1417"/>
                </a:cubicBezTo>
                <a:cubicBezTo>
                  <a:pt x="3549" y="1265"/>
                  <a:pt x="3433" y="1142"/>
                  <a:pt x="3311" y="1142"/>
                </a:cubicBezTo>
                <a:cubicBezTo>
                  <a:pt x="3188" y="1142"/>
                  <a:pt x="3072" y="1236"/>
                  <a:pt x="3036" y="1352"/>
                </a:cubicBezTo>
                <a:lnTo>
                  <a:pt x="2920" y="1417"/>
                </a:lnTo>
                <a:cubicBezTo>
                  <a:pt x="2855" y="1388"/>
                  <a:pt x="2798" y="1323"/>
                  <a:pt x="2740" y="1323"/>
                </a:cubicBezTo>
                <a:lnTo>
                  <a:pt x="2740" y="1171"/>
                </a:lnTo>
                <a:cubicBezTo>
                  <a:pt x="2798" y="1114"/>
                  <a:pt x="2826" y="1056"/>
                  <a:pt x="2826" y="962"/>
                </a:cubicBezTo>
                <a:cubicBezTo>
                  <a:pt x="2826" y="810"/>
                  <a:pt x="2711" y="723"/>
                  <a:pt x="2559" y="723"/>
                </a:cubicBezTo>
                <a:close/>
                <a:moveTo>
                  <a:pt x="2559" y="362"/>
                </a:moveTo>
                <a:cubicBezTo>
                  <a:pt x="3368" y="362"/>
                  <a:pt x="4004" y="991"/>
                  <a:pt x="4004" y="1807"/>
                </a:cubicBezTo>
                <a:cubicBezTo>
                  <a:pt x="4004" y="2588"/>
                  <a:pt x="3368" y="3253"/>
                  <a:pt x="2559" y="3253"/>
                </a:cubicBezTo>
                <a:cubicBezTo>
                  <a:pt x="1771" y="3253"/>
                  <a:pt x="1114" y="2588"/>
                  <a:pt x="1114" y="1807"/>
                </a:cubicBezTo>
                <a:cubicBezTo>
                  <a:pt x="1114" y="991"/>
                  <a:pt x="1771" y="362"/>
                  <a:pt x="2559" y="362"/>
                </a:cubicBezTo>
                <a:close/>
                <a:moveTo>
                  <a:pt x="2559" y="1"/>
                </a:moveTo>
                <a:cubicBezTo>
                  <a:pt x="1562" y="1"/>
                  <a:pt x="781" y="810"/>
                  <a:pt x="781" y="1807"/>
                </a:cubicBezTo>
                <a:cubicBezTo>
                  <a:pt x="781" y="2226"/>
                  <a:pt x="933" y="2653"/>
                  <a:pt x="1201" y="2949"/>
                </a:cubicBezTo>
                <a:lnTo>
                  <a:pt x="1" y="4127"/>
                </a:lnTo>
                <a:lnTo>
                  <a:pt x="239" y="4365"/>
                </a:lnTo>
                <a:lnTo>
                  <a:pt x="1446" y="3195"/>
                </a:lnTo>
                <a:cubicBezTo>
                  <a:pt x="1743" y="3433"/>
                  <a:pt x="2133" y="3585"/>
                  <a:pt x="2559" y="3585"/>
                </a:cubicBezTo>
                <a:cubicBezTo>
                  <a:pt x="3549" y="3585"/>
                  <a:pt x="4366" y="2797"/>
                  <a:pt x="4366" y="1807"/>
                </a:cubicBezTo>
                <a:cubicBezTo>
                  <a:pt x="4366" y="810"/>
                  <a:pt x="3549" y="1"/>
                  <a:pt x="25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72;p40">
            <a:extLst>
              <a:ext uri="{FF2B5EF4-FFF2-40B4-BE49-F238E27FC236}">
                <a16:creationId xmlns:a16="http://schemas.microsoft.com/office/drawing/2014/main" id="{4A8E0B13-3FF7-2555-4509-49DA1270CCE7}"/>
              </a:ext>
            </a:extLst>
          </p:cNvPr>
          <p:cNvSpPr/>
          <p:nvPr/>
        </p:nvSpPr>
        <p:spPr>
          <a:xfrm>
            <a:off x="5304694" y="1421556"/>
            <a:ext cx="364528" cy="364528"/>
          </a:xfrm>
          <a:custGeom>
            <a:avLst/>
            <a:gdLst/>
            <a:ahLst/>
            <a:cxnLst/>
            <a:rect l="l" t="t" r="r" b="b"/>
            <a:pathLst>
              <a:path w="4366" h="4366" extrusionOk="0">
                <a:moveTo>
                  <a:pt x="1417" y="514"/>
                </a:moveTo>
                <a:cubicBezTo>
                  <a:pt x="1388" y="572"/>
                  <a:pt x="1352" y="637"/>
                  <a:pt x="1323" y="694"/>
                </a:cubicBezTo>
                <a:cubicBezTo>
                  <a:pt x="1265" y="788"/>
                  <a:pt x="1236" y="904"/>
                  <a:pt x="1171" y="1027"/>
                </a:cubicBezTo>
                <a:lnTo>
                  <a:pt x="781" y="1027"/>
                </a:lnTo>
                <a:cubicBezTo>
                  <a:pt x="933" y="817"/>
                  <a:pt x="1171" y="637"/>
                  <a:pt x="1417" y="514"/>
                </a:cubicBezTo>
                <a:close/>
                <a:moveTo>
                  <a:pt x="2017" y="391"/>
                </a:moveTo>
                <a:lnTo>
                  <a:pt x="2017" y="1027"/>
                </a:lnTo>
                <a:lnTo>
                  <a:pt x="1533" y="1027"/>
                </a:lnTo>
                <a:cubicBezTo>
                  <a:pt x="1569" y="969"/>
                  <a:pt x="1598" y="904"/>
                  <a:pt x="1627" y="846"/>
                </a:cubicBezTo>
                <a:cubicBezTo>
                  <a:pt x="1749" y="637"/>
                  <a:pt x="1865" y="456"/>
                  <a:pt x="2017" y="391"/>
                </a:cubicBezTo>
                <a:close/>
                <a:moveTo>
                  <a:pt x="2349" y="391"/>
                </a:moveTo>
                <a:cubicBezTo>
                  <a:pt x="2501" y="456"/>
                  <a:pt x="2617" y="637"/>
                  <a:pt x="2739" y="846"/>
                </a:cubicBezTo>
                <a:cubicBezTo>
                  <a:pt x="2768" y="904"/>
                  <a:pt x="2797" y="969"/>
                  <a:pt x="2797" y="1027"/>
                </a:cubicBezTo>
                <a:lnTo>
                  <a:pt x="2349" y="1027"/>
                </a:lnTo>
                <a:lnTo>
                  <a:pt x="2349" y="391"/>
                </a:lnTo>
                <a:close/>
                <a:moveTo>
                  <a:pt x="2949" y="514"/>
                </a:moveTo>
                <a:lnTo>
                  <a:pt x="2949" y="514"/>
                </a:lnTo>
                <a:cubicBezTo>
                  <a:pt x="3195" y="637"/>
                  <a:pt x="3433" y="817"/>
                  <a:pt x="3614" y="1027"/>
                </a:cubicBezTo>
                <a:lnTo>
                  <a:pt x="3195" y="1027"/>
                </a:lnTo>
                <a:cubicBezTo>
                  <a:pt x="3130" y="904"/>
                  <a:pt x="3101" y="788"/>
                  <a:pt x="3043" y="694"/>
                </a:cubicBezTo>
                <a:cubicBezTo>
                  <a:pt x="3014" y="637"/>
                  <a:pt x="2978" y="572"/>
                  <a:pt x="2949" y="514"/>
                </a:cubicBezTo>
                <a:close/>
                <a:moveTo>
                  <a:pt x="1085" y="1359"/>
                </a:moveTo>
                <a:cubicBezTo>
                  <a:pt x="1056" y="1569"/>
                  <a:pt x="1027" y="1778"/>
                  <a:pt x="1027" y="2017"/>
                </a:cubicBezTo>
                <a:lnTo>
                  <a:pt x="362" y="2017"/>
                </a:lnTo>
                <a:cubicBezTo>
                  <a:pt x="362" y="1778"/>
                  <a:pt x="449" y="1569"/>
                  <a:pt x="543" y="1359"/>
                </a:cubicBezTo>
                <a:close/>
                <a:moveTo>
                  <a:pt x="2017" y="1359"/>
                </a:moveTo>
                <a:lnTo>
                  <a:pt x="2017" y="2017"/>
                </a:lnTo>
                <a:lnTo>
                  <a:pt x="1352" y="2017"/>
                </a:lnTo>
                <a:cubicBezTo>
                  <a:pt x="1352" y="1778"/>
                  <a:pt x="1388" y="1569"/>
                  <a:pt x="1446" y="1359"/>
                </a:cubicBezTo>
                <a:close/>
                <a:moveTo>
                  <a:pt x="1027" y="2349"/>
                </a:moveTo>
                <a:cubicBezTo>
                  <a:pt x="1027" y="2595"/>
                  <a:pt x="1056" y="2804"/>
                  <a:pt x="1085" y="3014"/>
                </a:cubicBezTo>
                <a:lnTo>
                  <a:pt x="543" y="3014"/>
                </a:lnTo>
                <a:cubicBezTo>
                  <a:pt x="449" y="2833"/>
                  <a:pt x="362" y="2595"/>
                  <a:pt x="362" y="2349"/>
                </a:cubicBezTo>
                <a:close/>
                <a:moveTo>
                  <a:pt x="3375" y="3101"/>
                </a:moveTo>
                <a:cubicBezTo>
                  <a:pt x="3462" y="3101"/>
                  <a:pt x="3556" y="3195"/>
                  <a:pt x="3556" y="3281"/>
                </a:cubicBezTo>
                <a:cubicBezTo>
                  <a:pt x="3556" y="3375"/>
                  <a:pt x="3462" y="3462"/>
                  <a:pt x="3375" y="3462"/>
                </a:cubicBezTo>
                <a:cubicBezTo>
                  <a:pt x="3281" y="3462"/>
                  <a:pt x="3195" y="3375"/>
                  <a:pt x="3195" y="3281"/>
                </a:cubicBezTo>
                <a:cubicBezTo>
                  <a:pt x="3195" y="3195"/>
                  <a:pt x="3281" y="3101"/>
                  <a:pt x="3375" y="3101"/>
                </a:cubicBezTo>
                <a:close/>
                <a:moveTo>
                  <a:pt x="1171" y="3375"/>
                </a:moveTo>
                <a:cubicBezTo>
                  <a:pt x="1236" y="3498"/>
                  <a:pt x="1265" y="3585"/>
                  <a:pt x="1323" y="3679"/>
                </a:cubicBezTo>
                <a:cubicBezTo>
                  <a:pt x="1352" y="3766"/>
                  <a:pt x="1388" y="3794"/>
                  <a:pt x="1417" y="3860"/>
                </a:cubicBezTo>
                <a:cubicBezTo>
                  <a:pt x="1171" y="3737"/>
                  <a:pt x="933" y="3585"/>
                  <a:pt x="781" y="3375"/>
                </a:cubicBezTo>
                <a:close/>
                <a:moveTo>
                  <a:pt x="2169" y="1"/>
                </a:moveTo>
                <a:cubicBezTo>
                  <a:pt x="1598" y="1"/>
                  <a:pt x="1056" y="246"/>
                  <a:pt x="629" y="637"/>
                </a:cubicBezTo>
                <a:cubicBezTo>
                  <a:pt x="239" y="1056"/>
                  <a:pt x="1" y="1598"/>
                  <a:pt x="1" y="2197"/>
                </a:cubicBezTo>
                <a:cubicBezTo>
                  <a:pt x="1" y="2776"/>
                  <a:pt x="239" y="3318"/>
                  <a:pt x="629" y="3737"/>
                </a:cubicBezTo>
                <a:cubicBezTo>
                  <a:pt x="1056" y="4156"/>
                  <a:pt x="1598" y="4365"/>
                  <a:pt x="2169" y="4365"/>
                </a:cubicBezTo>
                <a:lnTo>
                  <a:pt x="2436" y="4365"/>
                </a:lnTo>
                <a:cubicBezTo>
                  <a:pt x="2349" y="4250"/>
                  <a:pt x="2255" y="4156"/>
                  <a:pt x="2169" y="4040"/>
                </a:cubicBezTo>
                <a:cubicBezTo>
                  <a:pt x="1988" y="4040"/>
                  <a:pt x="1778" y="3860"/>
                  <a:pt x="1627" y="3527"/>
                </a:cubicBezTo>
                <a:cubicBezTo>
                  <a:pt x="1598" y="3498"/>
                  <a:pt x="1569" y="3433"/>
                  <a:pt x="1533" y="3375"/>
                </a:cubicBezTo>
                <a:lnTo>
                  <a:pt x="1959" y="3375"/>
                </a:lnTo>
                <a:lnTo>
                  <a:pt x="1959" y="3281"/>
                </a:lnTo>
                <a:cubicBezTo>
                  <a:pt x="1959" y="3195"/>
                  <a:pt x="1959" y="3101"/>
                  <a:pt x="1988" y="3014"/>
                </a:cubicBezTo>
                <a:lnTo>
                  <a:pt x="1446" y="3014"/>
                </a:lnTo>
                <a:cubicBezTo>
                  <a:pt x="1388" y="2833"/>
                  <a:pt x="1352" y="2595"/>
                  <a:pt x="1352" y="2349"/>
                </a:cubicBezTo>
                <a:lnTo>
                  <a:pt x="2349" y="2349"/>
                </a:lnTo>
                <a:lnTo>
                  <a:pt x="2349" y="1359"/>
                </a:lnTo>
                <a:lnTo>
                  <a:pt x="2920" y="1359"/>
                </a:lnTo>
                <a:cubicBezTo>
                  <a:pt x="2949" y="1540"/>
                  <a:pt x="2978" y="1721"/>
                  <a:pt x="3014" y="1930"/>
                </a:cubicBezTo>
                <a:cubicBezTo>
                  <a:pt x="3101" y="1901"/>
                  <a:pt x="3224" y="1872"/>
                  <a:pt x="3339" y="1872"/>
                </a:cubicBezTo>
                <a:cubicBezTo>
                  <a:pt x="3339" y="1692"/>
                  <a:pt x="3310" y="1511"/>
                  <a:pt x="3281" y="1359"/>
                </a:cubicBezTo>
                <a:lnTo>
                  <a:pt x="3823" y="1359"/>
                </a:lnTo>
                <a:cubicBezTo>
                  <a:pt x="3917" y="1569"/>
                  <a:pt x="4004" y="1778"/>
                  <a:pt x="4004" y="2017"/>
                </a:cubicBezTo>
                <a:cubicBezTo>
                  <a:pt x="4156" y="2082"/>
                  <a:pt x="4242" y="2169"/>
                  <a:pt x="4365" y="2291"/>
                </a:cubicBezTo>
                <a:lnTo>
                  <a:pt x="4365" y="2197"/>
                </a:lnTo>
                <a:cubicBezTo>
                  <a:pt x="4365" y="1598"/>
                  <a:pt x="4127" y="1056"/>
                  <a:pt x="3737" y="637"/>
                </a:cubicBezTo>
                <a:cubicBezTo>
                  <a:pt x="3310" y="246"/>
                  <a:pt x="2768" y="1"/>
                  <a:pt x="2169" y="1"/>
                </a:cubicBezTo>
                <a:close/>
                <a:moveTo>
                  <a:pt x="3404" y="2197"/>
                </a:moveTo>
                <a:cubicBezTo>
                  <a:pt x="3252" y="2197"/>
                  <a:pt x="3130" y="2320"/>
                  <a:pt x="3130" y="2472"/>
                </a:cubicBezTo>
                <a:cubicBezTo>
                  <a:pt x="3130" y="2530"/>
                  <a:pt x="3159" y="2595"/>
                  <a:pt x="3195" y="2653"/>
                </a:cubicBezTo>
                <a:lnTo>
                  <a:pt x="3195" y="2804"/>
                </a:lnTo>
                <a:cubicBezTo>
                  <a:pt x="3130" y="2833"/>
                  <a:pt x="3072" y="2862"/>
                  <a:pt x="3043" y="2891"/>
                </a:cubicBezTo>
                <a:lnTo>
                  <a:pt x="2891" y="2833"/>
                </a:lnTo>
                <a:cubicBezTo>
                  <a:pt x="2866" y="2727"/>
                  <a:pt x="2792" y="2647"/>
                  <a:pt x="2697" y="2647"/>
                </a:cubicBezTo>
                <a:cubicBezTo>
                  <a:pt x="2683" y="2647"/>
                  <a:pt x="2668" y="2649"/>
                  <a:pt x="2653" y="2653"/>
                </a:cubicBezTo>
                <a:cubicBezTo>
                  <a:pt x="2501" y="2653"/>
                  <a:pt x="2407" y="2739"/>
                  <a:pt x="2407" y="2862"/>
                </a:cubicBezTo>
                <a:cubicBezTo>
                  <a:pt x="2378" y="3014"/>
                  <a:pt x="2501" y="3166"/>
                  <a:pt x="2653" y="3166"/>
                </a:cubicBezTo>
                <a:cubicBezTo>
                  <a:pt x="2682" y="3166"/>
                  <a:pt x="2710" y="3137"/>
                  <a:pt x="2739" y="3137"/>
                </a:cubicBezTo>
                <a:lnTo>
                  <a:pt x="2862" y="3195"/>
                </a:lnTo>
                <a:lnTo>
                  <a:pt x="2862" y="3281"/>
                </a:lnTo>
                <a:lnTo>
                  <a:pt x="2862" y="3375"/>
                </a:lnTo>
                <a:lnTo>
                  <a:pt x="2739" y="3433"/>
                </a:lnTo>
                <a:lnTo>
                  <a:pt x="2653" y="3433"/>
                </a:lnTo>
                <a:cubicBezTo>
                  <a:pt x="2501" y="3433"/>
                  <a:pt x="2407" y="3556"/>
                  <a:pt x="2407" y="3679"/>
                </a:cubicBezTo>
                <a:cubicBezTo>
                  <a:pt x="2378" y="3823"/>
                  <a:pt x="2501" y="3946"/>
                  <a:pt x="2653" y="3946"/>
                </a:cubicBezTo>
                <a:cubicBezTo>
                  <a:pt x="2768" y="3946"/>
                  <a:pt x="2862" y="3860"/>
                  <a:pt x="2891" y="3737"/>
                </a:cubicBezTo>
                <a:lnTo>
                  <a:pt x="3043" y="3679"/>
                </a:lnTo>
                <a:cubicBezTo>
                  <a:pt x="3072" y="3708"/>
                  <a:pt x="3130" y="3737"/>
                  <a:pt x="3195" y="3766"/>
                </a:cubicBezTo>
                <a:lnTo>
                  <a:pt x="3195" y="3917"/>
                </a:lnTo>
                <a:cubicBezTo>
                  <a:pt x="3159" y="3975"/>
                  <a:pt x="3101" y="4040"/>
                  <a:pt x="3130" y="4127"/>
                </a:cubicBezTo>
                <a:cubicBezTo>
                  <a:pt x="3130" y="4250"/>
                  <a:pt x="3224" y="4365"/>
                  <a:pt x="3375" y="4365"/>
                </a:cubicBezTo>
                <a:cubicBezTo>
                  <a:pt x="3491" y="4365"/>
                  <a:pt x="3643" y="4250"/>
                  <a:pt x="3643" y="4098"/>
                </a:cubicBezTo>
                <a:cubicBezTo>
                  <a:pt x="3643" y="4040"/>
                  <a:pt x="3585" y="3975"/>
                  <a:pt x="3556" y="3917"/>
                </a:cubicBezTo>
                <a:lnTo>
                  <a:pt x="3556" y="3766"/>
                </a:lnTo>
                <a:cubicBezTo>
                  <a:pt x="3614" y="3737"/>
                  <a:pt x="3672" y="3708"/>
                  <a:pt x="3700" y="3679"/>
                </a:cubicBezTo>
                <a:lnTo>
                  <a:pt x="3852" y="3737"/>
                </a:lnTo>
                <a:cubicBezTo>
                  <a:pt x="3881" y="3860"/>
                  <a:pt x="3975" y="3946"/>
                  <a:pt x="4127" y="3946"/>
                </a:cubicBezTo>
                <a:cubicBezTo>
                  <a:pt x="4242" y="3946"/>
                  <a:pt x="4365" y="3823"/>
                  <a:pt x="4365" y="3708"/>
                </a:cubicBezTo>
                <a:cubicBezTo>
                  <a:pt x="4365" y="3556"/>
                  <a:pt x="4242" y="3433"/>
                  <a:pt x="4098" y="3433"/>
                </a:cubicBezTo>
                <a:lnTo>
                  <a:pt x="4033" y="3433"/>
                </a:lnTo>
                <a:lnTo>
                  <a:pt x="3881" y="3375"/>
                </a:lnTo>
                <a:lnTo>
                  <a:pt x="3881" y="3281"/>
                </a:lnTo>
                <a:lnTo>
                  <a:pt x="3881" y="3224"/>
                </a:lnTo>
                <a:lnTo>
                  <a:pt x="4033" y="3137"/>
                </a:lnTo>
                <a:cubicBezTo>
                  <a:pt x="4062" y="3137"/>
                  <a:pt x="4062" y="3166"/>
                  <a:pt x="4098" y="3166"/>
                </a:cubicBezTo>
                <a:cubicBezTo>
                  <a:pt x="4242" y="3166"/>
                  <a:pt x="4365" y="3014"/>
                  <a:pt x="4365" y="2862"/>
                </a:cubicBezTo>
                <a:cubicBezTo>
                  <a:pt x="4365" y="2739"/>
                  <a:pt x="4242" y="2653"/>
                  <a:pt x="4127" y="2653"/>
                </a:cubicBezTo>
                <a:cubicBezTo>
                  <a:pt x="4107" y="2649"/>
                  <a:pt x="4088" y="2647"/>
                  <a:pt x="4070" y="2647"/>
                </a:cubicBezTo>
                <a:cubicBezTo>
                  <a:pt x="3952" y="2647"/>
                  <a:pt x="3877" y="2727"/>
                  <a:pt x="3852" y="2833"/>
                </a:cubicBezTo>
                <a:lnTo>
                  <a:pt x="3737" y="2920"/>
                </a:lnTo>
                <a:cubicBezTo>
                  <a:pt x="3672" y="2862"/>
                  <a:pt x="3614" y="2833"/>
                  <a:pt x="3556" y="2804"/>
                </a:cubicBezTo>
                <a:lnTo>
                  <a:pt x="3556" y="2653"/>
                </a:lnTo>
                <a:cubicBezTo>
                  <a:pt x="3614" y="2595"/>
                  <a:pt x="3643" y="2530"/>
                  <a:pt x="3643" y="2443"/>
                </a:cubicBezTo>
                <a:cubicBezTo>
                  <a:pt x="3614" y="2320"/>
                  <a:pt x="3520" y="2197"/>
                  <a:pt x="3404" y="2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1798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682CA86-952D-DA64-DB9B-B27465762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Google Shape;616;p51">
            <a:extLst>
              <a:ext uri="{FF2B5EF4-FFF2-40B4-BE49-F238E27FC236}">
                <a16:creationId xmlns:a16="http://schemas.microsoft.com/office/drawing/2014/main" id="{68BAFA9C-C949-0862-67B6-90541DF4E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68" y="1821723"/>
            <a:ext cx="4303713" cy="842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6695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>
          <a:extLst>
            <a:ext uri="{FF2B5EF4-FFF2-40B4-BE49-F238E27FC236}">
              <a16:creationId xmlns:a16="http://schemas.microsoft.com/office/drawing/2014/main" id="{AC0A25E8-FE59-4943-CEBB-0103DB7C6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>
            <a:extLst>
              <a:ext uri="{FF2B5EF4-FFF2-40B4-BE49-F238E27FC236}">
                <a16:creationId xmlns:a16="http://schemas.microsoft.com/office/drawing/2014/main" id="{C643C59E-0614-3D64-A5F7-234B5577EC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380775"/>
            <a:ext cx="39435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sp>
        <p:nvSpPr>
          <p:cNvPr id="389" name="Google Shape;389;p35">
            <a:extLst>
              <a:ext uri="{FF2B5EF4-FFF2-40B4-BE49-F238E27FC236}">
                <a16:creationId xmlns:a16="http://schemas.microsoft.com/office/drawing/2014/main" id="{F009A58C-BD36-A897-77DF-798DD82A825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2484500"/>
            <a:ext cx="9294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90" name="Google Shape;390;p35">
            <a:extLst>
              <a:ext uri="{FF2B5EF4-FFF2-40B4-BE49-F238E27FC236}">
                <a16:creationId xmlns:a16="http://schemas.microsoft.com/office/drawing/2014/main" id="{026A85B7-4A04-2B97-6E00-5AB1ABB7825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71583">
            <a:off x="2167669" y="-362800"/>
            <a:ext cx="1555613" cy="2173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391" name="Google Shape;391;p35">
            <a:extLst>
              <a:ext uri="{FF2B5EF4-FFF2-40B4-BE49-F238E27FC236}">
                <a16:creationId xmlns:a16="http://schemas.microsoft.com/office/drawing/2014/main" id="{5D8F6E08-1D9B-1533-D889-A1F870DC813C}"/>
              </a:ext>
            </a:extLst>
          </p:cNvPr>
          <p:cNvGrpSpPr/>
          <p:nvPr/>
        </p:nvGrpSpPr>
        <p:grpSpPr>
          <a:xfrm>
            <a:off x="3460052" y="753058"/>
            <a:ext cx="2899800" cy="2899800"/>
            <a:chOff x="3460052" y="753058"/>
            <a:chExt cx="2899800" cy="2899800"/>
          </a:xfrm>
        </p:grpSpPr>
        <p:sp>
          <p:nvSpPr>
            <p:cNvPr id="392" name="Google Shape;392;p35">
              <a:extLst>
                <a:ext uri="{FF2B5EF4-FFF2-40B4-BE49-F238E27FC236}">
                  <a16:creationId xmlns:a16="http://schemas.microsoft.com/office/drawing/2014/main" id="{38C51A04-B3BC-015F-A81D-D0033DC7F6EB}"/>
                </a:ext>
              </a:extLst>
            </p:cNvPr>
            <p:cNvSpPr/>
            <p:nvPr/>
          </p:nvSpPr>
          <p:spPr>
            <a:xfrm rot="7811180">
              <a:off x="3881089" y="1174095"/>
              <a:ext cx="2057726" cy="2057726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3" name="Google Shape;393;p35">
              <a:extLst>
                <a:ext uri="{FF2B5EF4-FFF2-40B4-BE49-F238E27FC236}">
                  <a16:creationId xmlns:a16="http://schemas.microsoft.com/office/drawing/2014/main" id="{C73E132D-A23B-DA29-4205-F9C337EF6AF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88798" y="1874175"/>
              <a:ext cx="1133102" cy="1122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94" name="Google Shape;394;p35">
              <a:extLst>
                <a:ext uri="{FF2B5EF4-FFF2-40B4-BE49-F238E27FC236}">
                  <a16:creationId xmlns:a16="http://schemas.microsoft.com/office/drawing/2014/main" id="{711E76E0-AB29-ACA0-4381-2EF48B2A2861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00938" y="1498254"/>
              <a:ext cx="1024686" cy="1039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95" name="Google Shape;395;p35">
            <a:extLst>
              <a:ext uri="{FF2B5EF4-FFF2-40B4-BE49-F238E27FC236}">
                <a16:creationId xmlns:a16="http://schemas.microsoft.com/office/drawing/2014/main" id="{525C643E-E0EB-B5C8-4BE9-99CFECCFCD1C}"/>
              </a:ext>
            </a:extLst>
          </p:cNvPr>
          <p:cNvGrpSpPr/>
          <p:nvPr/>
        </p:nvGrpSpPr>
        <p:grpSpPr>
          <a:xfrm>
            <a:off x="6197833" y="2683176"/>
            <a:ext cx="2057700" cy="2057700"/>
            <a:chOff x="6197833" y="2683176"/>
            <a:chExt cx="2057700" cy="2057700"/>
          </a:xfrm>
        </p:grpSpPr>
        <p:sp>
          <p:nvSpPr>
            <p:cNvPr id="396" name="Google Shape;396;p35">
              <a:extLst>
                <a:ext uri="{FF2B5EF4-FFF2-40B4-BE49-F238E27FC236}">
                  <a16:creationId xmlns:a16="http://schemas.microsoft.com/office/drawing/2014/main" id="{AA3EA9E4-E2A5-37EC-AD3C-B7C3E97C923B}"/>
                </a:ext>
              </a:extLst>
            </p:cNvPr>
            <p:cNvSpPr/>
            <p:nvPr/>
          </p:nvSpPr>
          <p:spPr>
            <a:xfrm>
              <a:off x="6197833" y="2683176"/>
              <a:ext cx="2057700" cy="20577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7" name="Google Shape;397;p35">
              <a:extLst>
                <a:ext uri="{FF2B5EF4-FFF2-40B4-BE49-F238E27FC236}">
                  <a16:creationId xmlns:a16="http://schemas.microsoft.com/office/drawing/2014/main" id="{D65DF3BF-80B5-1757-A923-6675F69001EE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2700000">
              <a:off x="6707650" y="3198501"/>
              <a:ext cx="1103550" cy="102704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3998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9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sp>
        <p:nvSpPr>
          <p:cNvPr id="403" name="Google Shape;403;p36"/>
          <p:cNvSpPr txBox="1">
            <a:spLocks noGrp="1"/>
          </p:cNvSpPr>
          <p:nvPr>
            <p:ph type="body" idx="1"/>
          </p:nvPr>
        </p:nvSpPr>
        <p:spPr>
          <a:xfrm>
            <a:off x="660561" y="1100298"/>
            <a:ext cx="3840300" cy="35272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" panose="00000500000000000000" pitchFamily="2" charset="0"/>
              </a:rPr>
              <a:t>Bacteriophages: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low" panose="00000500000000000000" pitchFamily="2" charset="0"/>
              </a:rPr>
              <a:t> Viruses that infect bacteria with key roles in biotechnology and medicine.</a:t>
            </a:r>
          </a:p>
          <a:p>
            <a:pPr>
              <a:spcBef>
                <a:spcPts val="1000"/>
              </a:spcBef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Receptor-Binding Proteins (RBPs):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Determine host specificity by mediating bacterial recognition and attachment.</a:t>
            </a:r>
          </a:p>
          <a:p>
            <a:pPr>
              <a:spcBef>
                <a:spcPts val="1000"/>
              </a:spcBef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RBPs exhibit high sequence diversity and low conservation, making identification difficult.</a:t>
            </a:r>
          </a:p>
          <a:p>
            <a:pPr>
              <a:spcBef>
                <a:spcPts val="1000"/>
              </a:spcBef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 – RBP-ID: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web-based bioinformatics tool for systematic RBP prediction in phage genomes.</a:t>
            </a:r>
            <a:endParaRPr lang="en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7F12FF-848C-D4B4-8D07-DDA6681B5E4A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ln>
            <a:noFill/>
          </a:ln>
        </p:spPr>
        <p:txBody>
          <a:bodyPr/>
          <a:lstStyle/>
          <a:p>
            <a:endParaRPr lang="en-GB" dirty="0"/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C47E1117-6507-756A-42CE-63AB518BC82C}"/>
              </a:ext>
            </a:extLst>
          </p:cNvPr>
          <p:cNvGrpSpPr/>
          <p:nvPr/>
        </p:nvGrpSpPr>
        <p:grpSpPr>
          <a:xfrm>
            <a:off x="5261689" y="470485"/>
            <a:ext cx="3896701" cy="4202530"/>
            <a:chOff x="0" y="0"/>
            <a:chExt cx="1906568" cy="1906568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CE909D41-2FB5-BC0E-83F3-6670A0664CD6}"/>
                </a:ext>
              </a:extLst>
            </p:cNvPr>
            <p:cNvSpPr/>
            <p:nvPr/>
          </p:nvSpPr>
          <p:spPr>
            <a:xfrm>
              <a:off x="0" y="0"/>
              <a:ext cx="1906568" cy="1906568"/>
            </a:xfrm>
            <a:custGeom>
              <a:avLst/>
              <a:gdLst/>
              <a:ahLst/>
              <a:cxnLst/>
              <a:rect l="l" t="t" r="r" b="b"/>
              <a:pathLst>
                <a:path w="1906568" h="1906568">
                  <a:moveTo>
                    <a:pt x="0" y="0"/>
                  </a:moveTo>
                  <a:lnTo>
                    <a:pt x="1906568" y="0"/>
                  </a:lnTo>
                  <a:lnTo>
                    <a:pt x="1906568" y="1906568"/>
                  </a:lnTo>
                  <a:lnTo>
                    <a:pt x="0" y="1906568"/>
                  </a:lnTo>
                  <a:close/>
                </a:path>
              </a:pathLst>
            </a:custGeom>
            <a:solidFill>
              <a:srgbClr val="F9F7F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A5F85F9E-F60A-E359-8CD7-D362EE16EF52}"/>
                </a:ext>
              </a:extLst>
            </p:cNvPr>
            <p:cNvSpPr txBox="1"/>
            <p:nvPr/>
          </p:nvSpPr>
          <p:spPr>
            <a:xfrm>
              <a:off x="0" y="-28575"/>
              <a:ext cx="1906568" cy="19351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6" name="Group 9">
            <a:extLst>
              <a:ext uri="{FF2B5EF4-FFF2-40B4-BE49-F238E27FC236}">
                <a16:creationId xmlns:a16="http://schemas.microsoft.com/office/drawing/2014/main" id="{4EE309B8-B3FC-7898-0B32-5EBFEFF9BE35}"/>
              </a:ext>
            </a:extLst>
          </p:cNvPr>
          <p:cNvGrpSpPr/>
          <p:nvPr/>
        </p:nvGrpSpPr>
        <p:grpSpPr>
          <a:xfrm>
            <a:off x="5445862" y="746324"/>
            <a:ext cx="3497153" cy="3764766"/>
            <a:chOff x="0" y="0"/>
            <a:chExt cx="8753515" cy="8737600"/>
          </a:xfrm>
        </p:grpSpPr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E7C4AF61-31E5-E552-D283-C57EB8D17CF8}"/>
                </a:ext>
              </a:extLst>
            </p:cNvPr>
            <p:cNvSpPr/>
            <p:nvPr/>
          </p:nvSpPr>
          <p:spPr>
            <a:xfrm>
              <a:off x="0" y="0"/>
              <a:ext cx="8753515" cy="8737600"/>
            </a:xfrm>
            <a:custGeom>
              <a:avLst/>
              <a:gdLst/>
              <a:ahLst/>
              <a:cxnLst/>
              <a:rect l="l" t="t" r="r" b="b"/>
              <a:pathLst>
                <a:path w="8753515" h="8737600">
                  <a:moveTo>
                    <a:pt x="0" y="0"/>
                  </a:moveTo>
                  <a:lnTo>
                    <a:pt x="8753515" y="0"/>
                  </a:lnTo>
                  <a:lnTo>
                    <a:pt x="8753515" y="8737600"/>
                  </a:lnTo>
                  <a:lnTo>
                    <a:pt x="0" y="8737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F16B3869-1EED-889D-C8EB-8E6697CB7D51}"/>
                </a:ext>
              </a:extLst>
            </p:cNvPr>
            <p:cNvSpPr/>
            <p:nvPr/>
          </p:nvSpPr>
          <p:spPr>
            <a:xfrm rot="-7281663">
              <a:off x="806333" y="2860363"/>
              <a:ext cx="740091" cy="463400"/>
            </a:xfrm>
            <a:custGeom>
              <a:avLst/>
              <a:gdLst/>
              <a:ahLst/>
              <a:cxnLst/>
              <a:rect l="l" t="t" r="r" b="b"/>
              <a:pathLst>
                <a:path w="740091" h="463400">
                  <a:moveTo>
                    <a:pt x="0" y="0"/>
                  </a:moveTo>
                  <a:lnTo>
                    <a:pt x="740090" y="0"/>
                  </a:lnTo>
                  <a:lnTo>
                    <a:pt x="740090" y="463399"/>
                  </a:lnTo>
                  <a:lnTo>
                    <a:pt x="0" y="463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49714" t="-266887" r="-57453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A3DC3D7D-E41F-1360-DAAC-C8235B92858F}"/>
                </a:ext>
              </a:extLst>
            </p:cNvPr>
            <p:cNvSpPr/>
            <p:nvPr/>
          </p:nvSpPr>
          <p:spPr>
            <a:xfrm rot="7800311">
              <a:off x="7052199" y="4341609"/>
              <a:ext cx="1172725" cy="1146122"/>
            </a:xfrm>
            <a:custGeom>
              <a:avLst/>
              <a:gdLst/>
              <a:ahLst/>
              <a:cxnLst/>
              <a:rect l="l" t="t" r="r" b="b"/>
              <a:pathLst>
                <a:path w="1172725" h="1146122">
                  <a:moveTo>
                    <a:pt x="0" y="0"/>
                  </a:moveTo>
                  <a:lnTo>
                    <a:pt x="1172725" y="0"/>
                  </a:lnTo>
                  <a:lnTo>
                    <a:pt x="1172725" y="1146121"/>
                  </a:lnTo>
                  <a:lnTo>
                    <a:pt x="0" y="1146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t="-48339" r="-30740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0" name="Group 93">
            <a:extLst>
              <a:ext uri="{FF2B5EF4-FFF2-40B4-BE49-F238E27FC236}">
                <a16:creationId xmlns:a16="http://schemas.microsoft.com/office/drawing/2014/main" id="{DD9BC07A-226B-F9A0-A3B3-C30086071881}"/>
              </a:ext>
            </a:extLst>
          </p:cNvPr>
          <p:cNvGrpSpPr/>
          <p:nvPr/>
        </p:nvGrpSpPr>
        <p:grpSpPr>
          <a:xfrm>
            <a:off x="7137288" y="552150"/>
            <a:ext cx="114300" cy="118110"/>
            <a:chOff x="0" y="0"/>
            <a:chExt cx="812800" cy="812800"/>
          </a:xfrm>
        </p:grpSpPr>
        <p:sp>
          <p:nvSpPr>
            <p:cNvPr id="11" name="Freeform 94">
              <a:extLst>
                <a:ext uri="{FF2B5EF4-FFF2-40B4-BE49-F238E27FC236}">
                  <a16:creationId xmlns:a16="http://schemas.microsoft.com/office/drawing/2014/main" id="{AA66626B-6732-9E18-5A94-334871565ED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95">
              <a:extLst>
                <a:ext uri="{FF2B5EF4-FFF2-40B4-BE49-F238E27FC236}">
                  <a16:creationId xmlns:a16="http://schemas.microsoft.com/office/drawing/2014/main" id="{2760775B-504F-8EEB-C21C-7C4FA595D275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>
          <a:extLst>
            <a:ext uri="{FF2B5EF4-FFF2-40B4-BE49-F238E27FC236}">
              <a16:creationId xmlns:a16="http://schemas.microsoft.com/office/drawing/2014/main" id="{8FDE2952-2945-58E8-5B90-5679DB2F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>
            <a:extLst>
              <a:ext uri="{FF2B5EF4-FFF2-40B4-BE49-F238E27FC236}">
                <a16:creationId xmlns:a16="http://schemas.microsoft.com/office/drawing/2014/main" id="{5E66F286-E23C-C77E-44FE-F43F991B66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3380775"/>
            <a:ext cx="39435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89" name="Google Shape;389;p35">
            <a:extLst>
              <a:ext uri="{FF2B5EF4-FFF2-40B4-BE49-F238E27FC236}">
                <a16:creationId xmlns:a16="http://schemas.microsoft.com/office/drawing/2014/main" id="{C6EDA680-12A5-E640-D9B2-E67C04F7FC4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2484500"/>
            <a:ext cx="929400" cy="8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390" name="Google Shape;390;p35">
            <a:extLst>
              <a:ext uri="{FF2B5EF4-FFF2-40B4-BE49-F238E27FC236}">
                <a16:creationId xmlns:a16="http://schemas.microsoft.com/office/drawing/2014/main" id="{C3BBF03D-6E58-EA2B-F045-74B9C1C146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71583">
            <a:off x="2167669" y="-362800"/>
            <a:ext cx="1555613" cy="2173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391" name="Google Shape;391;p35">
            <a:extLst>
              <a:ext uri="{FF2B5EF4-FFF2-40B4-BE49-F238E27FC236}">
                <a16:creationId xmlns:a16="http://schemas.microsoft.com/office/drawing/2014/main" id="{EA52E1EE-E868-C487-9259-5ED1F200ABF5}"/>
              </a:ext>
            </a:extLst>
          </p:cNvPr>
          <p:cNvGrpSpPr/>
          <p:nvPr/>
        </p:nvGrpSpPr>
        <p:grpSpPr>
          <a:xfrm>
            <a:off x="3460052" y="753058"/>
            <a:ext cx="2899800" cy="2899800"/>
            <a:chOff x="3460052" y="753058"/>
            <a:chExt cx="2899800" cy="2899800"/>
          </a:xfrm>
        </p:grpSpPr>
        <p:sp>
          <p:nvSpPr>
            <p:cNvPr id="392" name="Google Shape;392;p35">
              <a:extLst>
                <a:ext uri="{FF2B5EF4-FFF2-40B4-BE49-F238E27FC236}">
                  <a16:creationId xmlns:a16="http://schemas.microsoft.com/office/drawing/2014/main" id="{15F45D69-267F-B4DE-E48D-937EA3C12E78}"/>
                </a:ext>
              </a:extLst>
            </p:cNvPr>
            <p:cNvSpPr/>
            <p:nvPr/>
          </p:nvSpPr>
          <p:spPr>
            <a:xfrm rot="7811180">
              <a:off x="3881089" y="1174095"/>
              <a:ext cx="2057726" cy="2057726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3" name="Google Shape;393;p35">
              <a:extLst>
                <a:ext uri="{FF2B5EF4-FFF2-40B4-BE49-F238E27FC236}">
                  <a16:creationId xmlns:a16="http://schemas.microsoft.com/office/drawing/2014/main" id="{4ECB21D6-FD71-020B-7E9B-362E4F901DE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88798" y="1874175"/>
              <a:ext cx="1133102" cy="1122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94" name="Google Shape;394;p35">
              <a:extLst>
                <a:ext uri="{FF2B5EF4-FFF2-40B4-BE49-F238E27FC236}">
                  <a16:creationId xmlns:a16="http://schemas.microsoft.com/office/drawing/2014/main" id="{EE5E2683-7441-9568-9E41-F5A11A09B08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00938" y="1498254"/>
              <a:ext cx="1024686" cy="1039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95" name="Google Shape;395;p35">
            <a:extLst>
              <a:ext uri="{FF2B5EF4-FFF2-40B4-BE49-F238E27FC236}">
                <a16:creationId xmlns:a16="http://schemas.microsoft.com/office/drawing/2014/main" id="{F926935B-9AD7-86C8-ED8E-6742D5602B49}"/>
              </a:ext>
            </a:extLst>
          </p:cNvPr>
          <p:cNvGrpSpPr/>
          <p:nvPr/>
        </p:nvGrpSpPr>
        <p:grpSpPr>
          <a:xfrm>
            <a:off x="6197833" y="2683176"/>
            <a:ext cx="2057700" cy="2057700"/>
            <a:chOff x="6197833" y="2683176"/>
            <a:chExt cx="2057700" cy="2057700"/>
          </a:xfrm>
        </p:grpSpPr>
        <p:sp>
          <p:nvSpPr>
            <p:cNvPr id="396" name="Google Shape;396;p35">
              <a:extLst>
                <a:ext uri="{FF2B5EF4-FFF2-40B4-BE49-F238E27FC236}">
                  <a16:creationId xmlns:a16="http://schemas.microsoft.com/office/drawing/2014/main" id="{922FAEED-B0B3-7A3E-93BC-B1FF5295120D}"/>
                </a:ext>
              </a:extLst>
            </p:cNvPr>
            <p:cNvSpPr/>
            <p:nvPr/>
          </p:nvSpPr>
          <p:spPr>
            <a:xfrm>
              <a:off x="6197833" y="2683176"/>
              <a:ext cx="2057700" cy="20577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7" name="Google Shape;397;p35">
              <a:extLst>
                <a:ext uri="{FF2B5EF4-FFF2-40B4-BE49-F238E27FC236}">
                  <a16:creationId xmlns:a16="http://schemas.microsoft.com/office/drawing/2014/main" id="{75E041CA-5F1C-9777-6797-FB53EAA6E4D5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2700000">
              <a:off x="6707650" y="3198501"/>
              <a:ext cx="1103550" cy="102704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06204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7"/>
          <p:cNvSpPr txBox="1">
            <a:spLocks noGrp="1"/>
          </p:cNvSpPr>
          <p:nvPr>
            <p:ph type="subTitle" idx="4"/>
          </p:nvPr>
        </p:nvSpPr>
        <p:spPr>
          <a:xfrm>
            <a:off x="5489359" y="1212850"/>
            <a:ext cx="2720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Importance</a:t>
            </a:r>
            <a:endParaRPr dirty="0"/>
          </a:p>
        </p:txBody>
      </p:sp>
      <p:sp>
        <p:nvSpPr>
          <p:cNvPr id="410" name="Google Shape;410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11" name="Google Shape;411;p37"/>
          <p:cNvSpPr txBox="1">
            <a:spLocks noGrp="1"/>
          </p:cNvSpPr>
          <p:nvPr>
            <p:ph type="subTitle" idx="1"/>
          </p:nvPr>
        </p:nvSpPr>
        <p:spPr>
          <a:xfrm>
            <a:off x="4584491" y="1704753"/>
            <a:ext cx="3549859" cy="2003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r>
              <a:rPr lang="en-GB" b="1" dirty="0"/>
              <a:t>Biotechnological &amp; therapeutic:</a:t>
            </a:r>
            <a:r>
              <a:rPr lang="en-GB" dirty="0"/>
              <a:t> Antibiotic resistance solutions, microbiome engineering, biosensing and precision medicine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r>
              <a:rPr lang="en-GB" b="1" dirty="0" err="1"/>
              <a:t>Phages</a:t>
            </a:r>
            <a:r>
              <a:rPr lang="en-GB" b="1" dirty="0"/>
              <a:t> vs. antibiotics:</a:t>
            </a:r>
            <a:r>
              <a:rPr lang="en-GB" dirty="0"/>
              <a:t> Target specific pathogens without harming beneficial bacteria, a key advantage in antimicrobial resistance (AMR)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r>
              <a:rPr lang="en-GB" b="1" dirty="0"/>
              <a:t>Synthetic biology advances:</a:t>
            </a:r>
            <a:r>
              <a:rPr lang="en-GB" dirty="0"/>
              <a:t> Engineered </a:t>
            </a:r>
            <a:r>
              <a:rPr lang="en-GB" dirty="0" err="1"/>
              <a:t>phages</a:t>
            </a:r>
            <a:r>
              <a:rPr lang="en-GB" dirty="0"/>
              <a:t> and phage-derived enzymes broaden applications in medicine, agriculture, and industry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r>
              <a:rPr lang="en-GB" b="1" dirty="0"/>
              <a:t>Need for advanced bioinformatics tools</a:t>
            </a:r>
            <a:endParaRPr dirty="0"/>
          </a:p>
        </p:txBody>
      </p:sp>
      <p:sp>
        <p:nvSpPr>
          <p:cNvPr id="412" name="Google Shape;412;p37"/>
          <p:cNvSpPr txBox="1">
            <a:spLocks noGrp="1"/>
          </p:cNvSpPr>
          <p:nvPr>
            <p:ph type="subTitle" idx="2"/>
          </p:nvPr>
        </p:nvSpPr>
        <p:spPr>
          <a:xfrm>
            <a:off x="495299" y="1688850"/>
            <a:ext cx="3972469" cy="2457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GB" b="1" dirty="0"/>
              <a:t>Phage display &amp; delivery systems:</a:t>
            </a:r>
            <a:r>
              <a:rPr lang="en-GB" dirty="0"/>
              <a:t> Technologies for gene editing and therapeutic biomolecule delivery.</a:t>
            </a:r>
          </a:p>
          <a:p>
            <a:pPr marL="0" indent="0" algn="just"/>
            <a:r>
              <a:rPr lang="en-GB" b="1" dirty="0"/>
              <a:t>Adaptation mechanisms:</a:t>
            </a:r>
            <a:r>
              <a:rPr lang="en-GB" dirty="0"/>
              <a:t> Co-evolution with bacteria through receptor mutations and CRISPR-Cas defence systems.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r>
              <a:rPr lang="en-GB" b="1" dirty="0"/>
              <a:t>Computational tools for phage genome annotation:</a:t>
            </a:r>
          </a:p>
          <a:p>
            <a:pPr marL="266700" lvl="1" indent="-171450" algn="just" defTabSz="895350">
              <a:buFont typeface="Arial" panose="020B0604020202020204" pitchFamily="34" charset="0"/>
              <a:buChar char="•"/>
            </a:pPr>
            <a:r>
              <a:rPr lang="en-GB" u="sng" dirty="0"/>
              <a:t>Hybrid approaches</a:t>
            </a:r>
            <a:r>
              <a:rPr lang="en-GB" dirty="0"/>
              <a:t>: HMM searches and ML classifiers </a:t>
            </a:r>
          </a:p>
          <a:p>
            <a:pPr marL="266700" lvl="1" indent="-171450" algn="just" defTabSz="895350">
              <a:buFont typeface="Arial" panose="020B0604020202020204" pitchFamily="34" charset="0"/>
              <a:buChar char="•"/>
            </a:pPr>
            <a:r>
              <a:rPr lang="en-GB" dirty="0"/>
              <a:t>Host prediction via RBP analysis: Random Forest and SVMs, </a:t>
            </a:r>
            <a:r>
              <a:rPr lang="en-GB" dirty="0" err="1"/>
              <a:t>XGBoost</a:t>
            </a:r>
            <a:endParaRPr lang="en-GB" dirty="0"/>
          </a:p>
          <a:p>
            <a:pPr marL="266700" lvl="1" indent="-171450" algn="just" defTabSz="895350">
              <a:buFont typeface="Arial" panose="020B0604020202020204" pitchFamily="34" charset="0"/>
              <a:buChar char="•"/>
            </a:pPr>
            <a:r>
              <a:rPr lang="en-GB" u="sng" dirty="0" err="1"/>
              <a:t>PHYPred</a:t>
            </a:r>
            <a:r>
              <a:rPr lang="en-GB" dirty="0"/>
              <a:t>: Functional annotation tools for phage-encoded enzymes</a:t>
            </a:r>
          </a:p>
          <a:p>
            <a:pPr marL="266700" lvl="1" indent="-171450" algn="just" defTabSz="895350">
              <a:buFont typeface="Arial" panose="020B0604020202020204" pitchFamily="34" charset="0"/>
              <a:buChar char="•"/>
            </a:pPr>
            <a:r>
              <a:rPr lang="en-GB" dirty="0" err="1"/>
              <a:t>PhANNs</a:t>
            </a:r>
            <a:endParaRPr lang="en-GB" dirty="0"/>
          </a:p>
          <a:p>
            <a:pPr marL="266700" lvl="1" indent="-171450" algn="l" defTabSz="89535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lvl="1" indent="0" algn="l"/>
            <a:endParaRPr lang="en-GB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endParaRPr lang="en-GB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413" name="Google Shape;413;p37"/>
          <p:cNvSpPr txBox="1">
            <a:spLocks noGrp="1"/>
          </p:cNvSpPr>
          <p:nvPr>
            <p:ph type="subTitle" idx="3"/>
          </p:nvPr>
        </p:nvSpPr>
        <p:spPr>
          <a:xfrm>
            <a:off x="1591975" y="1212850"/>
            <a:ext cx="2720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grpSp>
        <p:nvGrpSpPr>
          <p:cNvPr id="416" name="Google Shape;416;p37"/>
          <p:cNvGrpSpPr/>
          <p:nvPr/>
        </p:nvGrpSpPr>
        <p:grpSpPr>
          <a:xfrm>
            <a:off x="7699800" y="3673329"/>
            <a:ext cx="1444200" cy="1444200"/>
            <a:chOff x="7096078" y="990802"/>
            <a:chExt cx="1444200" cy="1444200"/>
          </a:xfrm>
        </p:grpSpPr>
        <p:sp>
          <p:nvSpPr>
            <p:cNvPr id="417" name="Google Shape;417;p37"/>
            <p:cNvSpPr/>
            <p:nvPr/>
          </p:nvSpPr>
          <p:spPr>
            <a:xfrm>
              <a:off x="7096078" y="990802"/>
              <a:ext cx="1444200" cy="1444200"/>
            </a:xfrm>
            <a:prstGeom prst="ellipse">
              <a:avLst/>
            </a:prstGeom>
            <a:solidFill>
              <a:srgbClr val="FFFFFF">
                <a:alpha val="53160"/>
              </a:srgbClr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8280000" algn="bl" rotWithShape="0">
                <a:srgbClr val="191919">
                  <a:alpha val="4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8" name="Google Shape;418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21599" y="1313968"/>
              <a:ext cx="857303" cy="79785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EC03514-33D1-8F5A-E8AA-D1000181BC97}"/>
              </a:ext>
            </a:extLst>
          </p:cNvPr>
          <p:cNvGrpSpPr/>
          <p:nvPr/>
        </p:nvGrpSpPr>
        <p:grpSpPr>
          <a:xfrm>
            <a:off x="720000" y="878400"/>
            <a:ext cx="4392930" cy="2203450"/>
            <a:chOff x="0" y="0"/>
            <a:chExt cx="4392930" cy="2204015"/>
          </a:xfrm>
        </p:grpSpPr>
        <p:pic>
          <p:nvPicPr>
            <p:cNvPr id="10" name="Picture 9" descr="Diagram of a structure of a long necked and a long necked&#10;&#10;AI-generated content may be incorrect.">
              <a:extLst>
                <a:ext uri="{FF2B5EF4-FFF2-40B4-BE49-F238E27FC236}">
                  <a16:creationId xmlns:a16="http://schemas.microsoft.com/office/drawing/2014/main" id="{0164E245-BC99-C1AF-1433-A7F7DD3499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44"/>
            <a:stretch/>
          </p:blipFill>
          <p:spPr bwMode="auto">
            <a:xfrm>
              <a:off x="0" y="243135"/>
              <a:ext cx="4392930" cy="196088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1" name="Text Box 2">
              <a:extLst>
                <a:ext uri="{FF2B5EF4-FFF2-40B4-BE49-F238E27FC236}">
                  <a16:creationId xmlns:a16="http://schemas.microsoft.com/office/drawing/2014/main" id="{019EEB0F-04B0-49BF-C6FD-AAF300C37F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4392929" cy="2641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indent="144145" algn="just" hangingPunct="0">
                <a:lnSpc>
                  <a:spcPts val="1200"/>
                </a:lnSpc>
                <a:buNone/>
              </a:pPr>
              <a:r>
                <a:rPr lang="pt-PT" sz="7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   Myoviridae		</a:t>
              </a:r>
              <a:r>
                <a:rPr lang="pt-PT" sz="700" b="1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b  Siphoviridae</a:t>
              </a:r>
              <a:r>
                <a:rPr lang="pt-PT" sz="7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	</a:t>
              </a:r>
              <a:r>
                <a:rPr lang="pt-PT" sz="700" b="1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             c   Podoviridae </a:t>
              </a:r>
              <a:r>
                <a:rPr lang="pt-PT" sz="7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					</a:t>
              </a:r>
              <a:endParaRPr lang="en-GB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14E0297-A79A-1652-A727-80D8A81B9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446609"/>
            <a:ext cx="2043252" cy="1330237"/>
          </a:xfrm>
        </p:spPr>
        <p:txBody>
          <a:bodyPr/>
          <a:lstStyle/>
          <a:p>
            <a:r>
              <a:rPr lang="en-GB" dirty="0"/>
              <a:t>Tail Fibre </a:t>
            </a:r>
            <a:br>
              <a:rPr lang="en-GB" dirty="0"/>
            </a:br>
            <a:r>
              <a:rPr lang="en-GB" dirty="0"/>
              <a:t>World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17641AD3-AF95-6A67-D4EB-6F05D4A7A890}"/>
              </a:ext>
            </a:extLst>
          </p:cNvPr>
          <p:cNvSpPr txBox="1">
            <a:spLocks/>
          </p:cNvSpPr>
          <p:nvPr/>
        </p:nvSpPr>
        <p:spPr>
          <a:xfrm>
            <a:off x="2599200" y="3448670"/>
            <a:ext cx="5752800" cy="13302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n-GB" dirty="0"/>
              <a:t>Short, Long, Spikey, Contractile, Non-Contractile</a:t>
            </a:r>
          </a:p>
        </p:txBody>
      </p:sp>
      <p:grpSp>
        <p:nvGrpSpPr>
          <p:cNvPr id="12" name="Google Shape;2838;p61">
            <a:extLst>
              <a:ext uri="{FF2B5EF4-FFF2-40B4-BE49-F238E27FC236}">
                <a16:creationId xmlns:a16="http://schemas.microsoft.com/office/drawing/2014/main" id="{0D07D30D-4F1F-39ED-9B86-6C649BA3F4D6}"/>
              </a:ext>
            </a:extLst>
          </p:cNvPr>
          <p:cNvGrpSpPr/>
          <p:nvPr/>
        </p:nvGrpSpPr>
        <p:grpSpPr>
          <a:xfrm>
            <a:off x="1417626" y="4068527"/>
            <a:ext cx="648000" cy="576715"/>
            <a:chOff x="6000718" y="3070557"/>
            <a:chExt cx="587865" cy="517731"/>
          </a:xfrm>
        </p:grpSpPr>
        <p:sp>
          <p:nvSpPr>
            <p:cNvPr id="13" name="Google Shape;2839;p61">
              <a:extLst>
                <a:ext uri="{FF2B5EF4-FFF2-40B4-BE49-F238E27FC236}">
                  <a16:creationId xmlns:a16="http://schemas.microsoft.com/office/drawing/2014/main" id="{58EF1985-0060-FB24-7640-CBBA87FFF36B}"/>
                </a:ext>
              </a:extLst>
            </p:cNvPr>
            <p:cNvSpPr/>
            <p:nvPr/>
          </p:nvSpPr>
          <p:spPr>
            <a:xfrm>
              <a:off x="6161116" y="3104229"/>
              <a:ext cx="410235" cy="449911"/>
            </a:xfrm>
            <a:custGeom>
              <a:avLst/>
              <a:gdLst/>
              <a:ahLst/>
              <a:cxnLst/>
              <a:rect l="l" t="t" r="r" b="b"/>
              <a:pathLst>
                <a:path w="71098" h="78008" extrusionOk="0">
                  <a:moveTo>
                    <a:pt x="36108" y="3531"/>
                  </a:moveTo>
                  <a:lnTo>
                    <a:pt x="36835" y="4631"/>
                  </a:lnTo>
                  <a:cubicBezTo>
                    <a:pt x="36551" y="4826"/>
                    <a:pt x="36268" y="5039"/>
                    <a:pt x="35948" y="5217"/>
                  </a:cubicBezTo>
                  <a:cubicBezTo>
                    <a:pt x="35043" y="5749"/>
                    <a:pt x="34635" y="6459"/>
                    <a:pt x="35132" y="7488"/>
                  </a:cubicBezTo>
                  <a:cubicBezTo>
                    <a:pt x="35486" y="8208"/>
                    <a:pt x="35984" y="8561"/>
                    <a:pt x="36635" y="8561"/>
                  </a:cubicBezTo>
                  <a:cubicBezTo>
                    <a:pt x="36866" y="8561"/>
                    <a:pt x="37116" y="8517"/>
                    <a:pt x="37385" y="8428"/>
                  </a:cubicBezTo>
                  <a:cubicBezTo>
                    <a:pt x="37776" y="8304"/>
                    <a:pt x="38184" y="8198"/>
                    <a:pt x="38752" y="8056"/>
                  </a:cubicBezTo>
                  <a:lnTo>
                    <a:pt x="38752" y="8056"/>
                  </a:lnTo>
                  <a:cubicBezTo>
                    <a:pt x="38412" y="9075"/>
                    <a:pt x="37909" y="9331"/>
                    <a:pt x="37373" y="9331"/>
                  </a:cubicBezTo>
                  <a:cubicBezTo>
                    <a:pt x="36833" y="9331"/>
                    <a:pt x="36258" y="9072"/>
                    <a:pt x="35779" y="9072"/>
                  </a:cubicBezTo>
                  <a:cubicBezTo>
                    <a:pt x="35690" y="9072"/>
                    <a:pt x="35604" y="9081"/>
                    <a:pt x="35522" y="9102"/>
                  </a:cubicBezTo>
                  <a:lnTo>
                    <a:pt x="33162" y="11977"/>
                  </a:lnTo>
                  <a:lnTo>
                    <a:pt x="28585" y="11037"/>
                  </a:lnTo>
                  <a:lnTo>
                    <a:pt x="31832" y="10238"/>
                  </a:lnTo>
                  <a:cubicBezTo>
                    <a:pt x="32825" y="8162"/>
                    <a:pt x="33127" y="7062"/>
                    <a:pt x="32914" y="6228"/>
                  </a:cubicBezTo>
                  <a:lnTo>
                    <a:pt x="36108" y="3531"/>
                  </a:lnTo>
                  <a:close/>
                  <a:moveTo>
                    <a:pt x="38947" y="36232"/>
                  </a:moveTo>
                  <a:lnTo>
                    <a:pt x="38947" y="36232"/>
                  </a:lnTo>
                  <a:cubicBezTo>
                    <a:pt x="40402" y="36374"/>
                    <a:pt x="40561" y="37705"/>
                    <a:pt x="41253" y="38486"/>
                  </a:cubicBezTo>
                  <a:cubicBezTo>
                    <a:pt x="40278" y="40029"/>
                    <a:pt x="42194" y="41076"/>
                    <a:pt x="41963" y="42673"/>
                  </a:cubicBezTo>
                  <a:cubicBezTo>
                    <a:pt x="41786" y="43862"/>
                    <a:pt x="42833" y="45264"/>
                    <a:pt x="43241" y="46648"/>
                  </a:cubicBezTo>
                  <a:cubicBezTo>
                    <a:pt x="43560" y="47641"/>
                    <a:pt x="43507" y="48741"/>
                    <a:pt x="43046" y="49699"/>
                  </a:cubicBezTo>
                  <a:lnTo>
                    <a:pt x="40473" y="45760"/>
                  </a:lnTo>
                  <a:cubicBezTo>
                    <a:pt x="41449" y="42726"/>
                    <a:pt x="39160" y="39728"/>
                    <a:pt x="38947" y="36232"/>
                  </a:cubicBezTo>
                  <a:close/>
                  <a:moveTo>
                    <a:pt x="36430" y="1"/>
                  </a:moveTo>
                  <a:cubicBezTo>
                    <a:pt x="35873" y="1"/>
                    <a:pt x="35316" y="87"/>
                    <a:pt x="34759" y="284"/>
                  </a:cubicBezTo>
                  <a:cubicBezTo>
                    <a:pt x="33659" y="657"/>
                    <a:pt x="32346" y="870"/>
                    <a:pt x="31885" y="2005"/>
                  </a:cubicBezTo>
                  <a:cubicBezTo>
                    <a:pt x="31264" y="3567"/>
                    <a:pt x="29809" y="3549"/>
                    <a:pt x="28656" y="3992"/>
                  </a:cubicBezTo>
                  <a:cubicBezTo>
                    <a:pt x="26331" y="4826"/>
                    <a:pt x="26012" y="5465"/>
                    <a:pt x="27006" y="7683"/>
                  </a:cubicBezTo>
                  <a:lnTo>
                    <a:pt x="29791" y="7736"/>
                  </a:lnTo>
                  <a:lnTo>
                    <a:pt x="29046" y="10327"/>
                  </a:lnTo>
                  <a:lnTo>
                    <a:pt x="28425" y="7736"/>
                  </a:lnTo>
                  <a:lnTo>
                    <a:pt x="26633" y="11143"/>
                  </a:lnTo>
                  <a:cubicBezTo>
                    <a:pt x="25746" y="11374"/>
                    <a:pt x="24734" y="11391"/>
                    <a:pt x="24113" y="11870"/>
                  </a:cubicBezTo>
                  <a:cubicBezTo>
                    <a:pt x="22960" y="12775"/>
                    <a:pt x="21328" y="12509"/>
                    <a:pt x="20352" y="13680"/>
                  </a:cubicBezTo>
                  <a:lnTo>
                    <a:pt x="19695" y="12900"/>
                  </a:lnTo>
                  <a:lnTo>
                    <a:pt x="18808" y="14106"/>
                  </a:lnTo>
                  <a:cubicBezTo>
                    <a:pt x="18523" y="13971"/>
                    <a:pt x="18518" y="13452"/>
                    <a:pt x="18160" y="13452"/>
                  </a:cubicBezTo>
                  <a:cubicBezTo>
                    <a:pt x="18049" y="13452"/>
                    <a:pt x="17905" y="13501"/>
                    <a:pt x="17708" y="13627"/>
                  </a:cubicBezTo>
                  <a:lnTo>
                    <a:pt x="18560" y="17193"/>
                  </a:lnTo>
                  <a:cubicBezTo>
                    <a:pt x="17972" y="17718"/>
                    <a:pt x="17385" y="18062"/>
                    <a:pt x="16823" y="18062"/>
                  </a:cubicBezTo>
                  <a:cubicBezTo>
                    <a:pt x="16435" y="18062"/>
                    <a:pt x="16059" y="17897"/>
                    <a:pt x="15703" y="17513"/>
                  </a:cubicBezTo>
                  <a:cubicBezTo>
                    <a:pt x="14869" y="16626"/>
                    <a:pt x="13929" y="16750"/>
                    <a:pt x="13112" y="16643"/>
                  </a:cubicBezTo>
                  <a:lnTo>
                    <a:pt x="11196" y="21381"/>
                  </a:lnTo>
                  <a:cubicBezTo>
                    <a:pt x="11922" y="22616"/>
                    <a:pt x="12753" y="22986"/>
                    <a:pt x="13632" y="22986"/>
                  </a:cubicBezTo>
                  <a:cubicBezTo>
                    <a:pt x="14835" y="22986"/>
                    <a:pt x="16130" y="22292"/>
                    <a:pt x="17371" y="22179"/>
                  </a:cubicBezTo>
                  <a:lnTo>
                    <a:pt x="17868" y="20618"/>
                  </a:lnTo>
                  <a:cubicBezTo>
                    <a:pt x="19961" y="20600"/>
                    <a:pt x="19961" y="20600"/>
                    <a:pt x="21594" y="18879"/>
                  </a:cubicBezTo>
                  <a:lnTo>
                    <a:pt x="22587" y="19784"/>
                  </a:lnTo>
                  <a:lnTo>
                    <a:pt x="24646" y="19181"/>
                  </a:lnTo>
                  <a:lnTo>
                    <a:pt x="28762" y="24788"/>
                  </a:lnTo>
                  <a:lnTo>
                    <a:pt x="24930" y="23971"/>
                  </a:lnTo>
                  <a:lnTo>
                    <a:pt x="24930" y="23971"/>
                  </a:lnTo>
                  <a:lnTo>
                    <a:pt x="26544" y="25746"/>
                  </a:lnTo>
                  <a:cubicBezTo>
                    <a:pt x="28177" y="25604"/>
                    <a:pt x="29507" y="24930"/>
                    <a:pt x="30182" y="23209"/>
                  </a:cubicBezTo>
                  <a:cubicBezTo>
                    <a:pt x="29738" y="22747"/>
                    <a:pt x="29365" y="22321"/>
                    <a:pt x="28957" y="21949"/>
                  </a:cubicBezTo>
                  <a:cubicBezTo>
                    <a:pt x="28017" y="21150"/>
                    <a:pt x="27165" y="20352"/>
                    <a:pt x="27502" y="18400"/>
                  </a:cubicBezTo>
                  <a:lnTo>
                    <a:pt x="27502" y="18400"/>
                  </a:lnTo>
                  <a:cubicBezTo>
                    <a:pt x="28336" y="19678"/>
                    <a:pt x="28709" y="20902"/>
                    <a:pt x="29472" y="21239"/>
                  </a:cubicBezTo>
                  <a:cubicBezTo>
                    <a:pt x="30678" y="21771"/>
                    <a:pt x="30785" y="22641"/>
                    <a:pt x="30927" y="23617"/>
                  </a:cubicBezTo>
                  <a:cubicBezTo>
                    <a:pt x="31016" y="24255"/>
                    <a:pt x="30874" y="24965"/>
                    <a:pt x="31087" y="25551"/>
                  </a:cubicBezTo>
                  <a:cubicBezTo>
                    <a:pt x="31282" y="26083"/>
                    <a:pt x="31832" y="26473"/>
                    <a:pt x="32187" y="26952"/>
                  </a:cubicBezTo>
                  <a:cubicBezTo>
                    <a:pt x="32275" y="27077"/>
                    <a:pt x="32329" y="27236"/>
                    <a:pt x="32329" y="27396"/>
                  </a:cubicBezTo>
                  <a:lnTo>
                    <a:pt x="34369" y="26225"/>
                  </a:lnTo>
                  <a:cubicBezTo>
                    <a:pt x="33860" y="25322"/>
                    <a:pt x="33670" y="24632"/>
                    <a:pt x="34867" y="24632"/>
                  </a:cubicBezTo>
                  <a:cubicBezTo>
                    <a:pt x="34964" y="24632"/>
                    <a:pt x="35070" y="24636"/>
                    <a:pt x="35185" y="24646"/>
                  </a:cubicBezTo>
                  <a:cubicBezTo>
                    <a:pt x="35416" y="25462"/>
                    <a:pt x="35718" y="26189"/>
                    <a:pt x="35753" y="26917"/>
                  </a:cubicBezTo>
                  <a:cubicBezTo>
                    <a:pt x="35859" y="28390"/>
                    <a:pt x="37013" y="29011"/>
                    <a:pt x="38024" y="29224"/>
                  </a:cubicBezTo>
                  <a:cubicBezTo>
                    <a:pt x="38126" y="29247"/>
                    <a:pt x="38227" y="29254"/>
                    <a:pt x="38330" y="29254"/>
                  </a:cubicBezTo>
                  <a:cubicBezTo>
                    <a:pt x="38476" y="29254"/>
                    <a:pt x="38623" y="29240"/>
                    <a:pt x="38773" y="29240"/>
                  </a:cubicBezTo>
                  <a:cubicBezTo>
                    <a:pt x="39073" y="29240"/>
                    <a:pt x="39384" y="29296"/>
                    <a:pt x="39710" y="29632"/>
                  </a:cubicBezTo>
                  <a:cubicBezTo>
                    <a:pt x="39812" y="29734"/>
                    <a:pt x="39986" y="29769"/>
                    <a:pt x="40202" y="29769"/>
                  </a:cubicBezTo>
                  <a:cubicBezTo>
                    <a:pt x="40620" y="29769"/>
                    <a:pt x="41193" y="29637"/>
                    <a:pt x="41697" y="29614"/>
                  </a:cubicBezTo>
                  <a:lnTo>
                    <a:pt x="41697" y="29614"/>
                  </a:lnTo>
                  <a:cubicBezTo>
                    <a:pt x="41182" y="31175"/>
                    <a:pt x="41608" y="32825"/>
                    <a:pt x="39657" y="33517"/>
                  </a:cubicBezTo>
                  <a:cubicBezTo>
                    <a:pt x="37368" y="32683"/>
                    <a:pt x="34369" y="33198"/>
                    <a:pt x="32488" y="30608"/>
                  </a:cubicBezTo>
                  <a:cubicBezTo>
                    <a:pt x="32240" y="30253"/>
                    <a:pt x="31388" y="30306"/>
                    <a:pt x="30820" y="30217"/>
                  </a:cubicBezTo>
                  <a:cubicBezTo>
                    <a:pt x="30607" y="30217"/>
                    <a:pt x="30395" y="30270"/>
                    <a:pt x="30182" y="30324"/>
                  </a:cubicBezTo>
                  <a:lnTo>
                    <a:pt x="29507" y="32151"/>
                  </a:lnTo>
                  <a:cubicBezTo>
                    <a:pt x="27875" y="31246"/>
                    <a:pt x="26686" y="29969"/>
                    <a:pt x="25373" y="29259"/>
                  </a:cubicBezTo>
                  <a:cubicBezTo>
                    <a:pt x="23918" y="28496"/>
                    <a:pt x="23794" y="27431"/>
                    <a:pt x="23794" y="26456"/>
                  </a:cubicBezTo>
                  <a:cubicBezTo>
                    <a:pt x="23808" y="24745"/>
                    <a:pt x="23906" y="24354"/>
                    <a:pt x="23055" y="24354"/>
                  </a:cubicBezTo>
                  <a:cubicBezTo>
                    <a:pt x="22802" y="24354"/>
                    <a:pt x="22466" y="24388"/>
                    <a:pt x="22020" y="24433"/>
                  </a:cubicBezTo>
                  <a:cubicBezTo>
                    <a:pt x="21712" y="24458"/>
                    <a:pt x="21377" y="24558"/>
                    <a:pt x="21074" y="24558"/>
                  </a:cubicBezTo>
                  <a:cubicBezTo>
                    <a:pt x="20958" y="24558"/>
                    <a:pt x="20846" y="24543"/>
                    <a:pt x="20742" y="24504"/>
                  </a:cubicBezTo>
                  <a:cubicBezTo>
                    <a:pt x="20157" y="24291"/>
                    <a:pt x="19678" y="23670"/>
                    <a:pt x="19092" y="23546"/>
                  </a:cubicBezTo>
                  <a:cubicBezTo>
                    <a:pt x="19019" y="23530"/>
                    <a:pt x="18944" y="23524"/>
                    <a:pt x="18868" y="23524"/>
                  </a:cubicBezTo>
                  <a:cubicBezTo>
                    <a:pt x="18388" y="23524"/>
                    <a:pt x="17849" y="23788"/>
                    <a:pt x="17363" y="23788"/>
                  </a:cubicBezTo>
                  <a:cubicBezTo>
                    <a:pt x="17305" y="23788"/>
                    <a:pt x="17249" y="23784"/>
                    <a:pt x="17193" y="23776"/>
                  </a:cubicBezTo>
                  <a:cubicBezTo>
                    <a:pt x="17025" y="23751"/>
                    <a:pt x="16855" y="23741"/>
                    <a:pt x="16686" y="23741"/>
                  </a:cubicBezTo>
                  <a:cubicBezTo>
                    <a:pt x="15885" y="23741"/>
                    <a:pt x="15077" y="23971"/>
                    <a:pt x="14280" y="23971"/>
                  </a:cubicBezTo>
                  <a:cubicBezTo>
                    <a:pt x="13809" y="23971"/>
                    <a:pt x="13342" y="23890"/>
                    <a:pt x="12882" y="23634"/>
                  </a:cubicBezTo>
                  <a:cubicBezTo>
                    <a:pt x="12688" y="23891"/>
                    <a:pt x="12389" y="23939"/>
                    <a:pt x="12067" y="23939"/>
                  </a:cubicBezTo>
                  <a:cubicBezTo>
                    <a:pt x="11878" y="23939"/>
                    <a:pt x="11682" y="23923"/>
                    <a:pt x="11494" y="23923"/>
                  </a:cubicBezTo>
                  <a:cubicBezTo>
                    <a:pt x="11005" y="23923"/>
                    <a:pt x="10573" y="24032"/>
                    <a:pt x="10486" y="24823"/>
                  </a:cubicBezTo>
                  <a:cubicBezTo>
                    <a:pt x="8943" y="25125"/>
                    <a:pt x="8925" y="26935"/>
                    <a:pt x="7594" y="27644"/>
                  </a:cubicBezTo>
                  <a:cubicBezTo>
                    <a:pt x="6636" y="28159"/>
                    <a:pt x="5270" y="28461"/>
                    <a:pt x="4720" y="29365"/>
                  </a:cubicBezTo>
                  <a:cubicBezTo>
                    <a:pt x="3992" y="30554"/>
                    <a:pt x="2733" y="30874"/>
                    <a:pt x="1899" y="31779"/>
                  </a:cubicBezTo>
                  <a:cubicBezTo>
                    <a:pt x="1420" y="32311"/>
                    <a:pt x="1100" y="33021"/>
                    <a:pt x="692" y="33695"/>
                  </a:cubicBezTo>
                  <a:lnTo>
                    <a:pt x="2058" y="34529"/>
                  </a:lnTo>
                  <a:lnTo>
                    <a:pt x="0" y="40331"/>
                  </a:lnTo>
                  <a:cubicBezTo>
                    <a:pt x="568" y="41839"/>
                    <a:pt x="1828" y="42460"/>
                    <a:pt x="1579" y="43844"/>
                  </a:cubicBezTo>
                  <a:cubicBezTo>
                    <a:pt x="1526" y="44093"/>
                    <a:pt x="4542" y="47659"/>
                    <a:pt x="4720" y="47677"/>
                  </a:cubicBezTo>
                  <a:cubicBezTo>
                    <a:pt x="6407" y="47823"/>
                    <a:pt x="7973" y="48589"/>
                    <a:pt x="9698" y="48589"/>
                  </a:cubicBezTo>
                  <a:cubicBezTo>
                    <a:pt x="10059" y="48589"/>
                    <a:pt x="10428" y="48555"/>
                    <a:pt x="10806" y="48475"/>
                  </a:cubicBezTo>
                  <a:cubicBezTo>
                    <a:pt x="10987" y="48438"/>
                    <a:pt x="11194" y="48420"/>
                    <a:pt x="11413" y="48420"/>
                  </a:cubicBezTo>
                  <a:cubicBezTo>
                    <a:pt x="12352" y="48420"/>
                    <a:pt x="13516" y="48748"/>
                    <a:pt x="13875" y="49309"/>
                  </a:cubicBezTo>
                  <a:cubicBezTo>
                    <a:pt x="14692" y="50587"/>
                    <a:pt x="15916" y="50622"/>
                    <a:pt x="17140" y="51048"/>
                  </a:cubicBezTo>
                  <a:lnTo>
                    <a:pt x="16076" y="56140"/>
                  </a:lnTo>
                  <a:cubicBezTo>
                    <a:pt x="17477" y="57542"/>
                    <a:pt x="16874" y="59405"/>
                    <a:pt x="17513" y="60896"/>
                  </a:cubicBezTo>
                  <a:cubicBezTo>
                    <a:pt x="17939" y="61907"/>
                    <a:pt x="17566" y="62439"/>
                    <a:pt x="17105" y="63291"/>
                  </a:cubicBezTo>
                  <a:cubicBezTo>
                    <a:pt x="16484" y="64409"/>
                    <a:pt x="14922" y="65544"/>
                    <a:pt x="15526" y="66751"/>
                  </a:cubicBezTo>
                  <a:cubicBezTo>
                    <a:pt x="16359" y="68454"/>
                    <a:pt x="16218" y="70264"/>
                    <a:pt x="16218" y="71879"/>
                  </a:cubicBezTo>
                  <a:cubicBezTo>
                    <a:pt x="16218" y="73795"/>
                    <a:pt x="17726" y="75427"/>
                    <a:pt x="16697" y="77361"/>
                  </a:cubicBezTo>
                  <a:cubicBezTo>
                    <a:pt x="17566" y="77539"/>
                    <a:pt x="18134" y="77610"/>
                    <a:pt x="18684" y="77787"/>
                  </a:cubicBezTo>
                  <a:cubicBezTo>
                    <a:pt x="19160" y="77941"/>
                    <a:pt x="19615" y="78007"/>
                    <a:pt x="20054" y="78007"/>
                  </a:cubicBezTo>
                  <a:cubicBezTo>
                    <a:pt x="21942" y="78007"/>
                    <a:pt x="23543" y="76798"/>
                    <a:pt x="25284" y="76208"/>
                  </a:cubicBezTo>
                  <a:cubicBezTo>
                    <a:pt x="25497" y="74416"/>
                    <a:pt x="27183" y="74310"/>
                    <a:pt x="28336" y="73671"/>
                  </a:cubicBezTo>
                  <a:cubicBezTo>
                    <a:pt x="29472" y="73032"/>
                    <a:pt x="29064" y="71826"/>
                    <a:pt x="29436" y="71240"/>
                  </a:cubicBezTo>
                  <a:cubicBezTo>
                    <a:pt x="30359" y="70814"/>
                    <a:pt x="31051" y="70495"/>
                    <a:pt x="31761" y="70175"/>
                  </a:cubicBezTo>
                  <a:cubicBezTo>
                    <a:pt x="32701" y="69750"/>
                    <a:pt x="34032" y="69998"/>
                    <a:pt x="34351" y="68472"/>
                  </a:cubicBezTo>
                  <a:cubicBezTo>
                    <a:pt x="34564" y="67407"/>
                    <a:pt x="35593" y="66680"/>
                    <a:pt x="35682" y="65456"/>
                  </a:cubicBezTo>
                  <a:cubicBezTo>
                    <a:pt x="35789" y="64196"/>
                    <a:pt x="36179" y="62972"/>
                    <a:pt x="36427" y="61783"/>
                  </a:cubicBezTo>
                  <a:cubicBezTo>
                    <a:pt x="38255" y="60576"/>
                    <a:pt x="39869" y="58979"/>
                    <a:pt x="41786" y="58376"/>
                  </a:cubicBezTo>
                  <a:cubicBezTo>
                    <a:pt x="44997" y="57365"/>
                    <a:pt x="46843" y="55306"/>
                    <a:pt x="48156" y="52432"/>
                  </a:cubicBezTo>
                  <a:cubicBezTo>
                    <a:pt x="47847" y="52304"/>
                    <a:pt x="47534" y="52259"/>
                    <a:pt x="47221" y="52259"/>
                  </a:cubicBezTo>
                  <a:cubicBezTo>
                    <a:pt x="46487" y="52259"/>
                    <a:pt x="45750" y="52505"/>
                    <a:pt x="45050" y="52505"/>
                  </a:cubicBezTo>
                  <a:cubicBezTo>
                    <a:pt x="44519" y="52505"/>
                    <a:pt x="44011" y="52363"/>
                    <a:pt x="43542" y="51864"/>
                  </a:cubicBezTo>
                  <a:cubicBezTo>
                    <a:pt x="44838" y="50108"/>
                    <a:pt x="44909" y="50037"/>
                    <a:pt x="46293" y="49859"/>
                  </a:cubicBezTo>
                  <a:cubicBezTo>
                    <a:pt x="49646" y="49451"/>
                    <a:pt x="52822" y="48599"/>
                    <a:pt x="55395" y="46222"/>
                  </a:cubicBezTo>
                  <a:cubicBezTo>
                    <a:pt x="55484" y="45760"/>
                    <a:pt x="55697" y="45281"/>
                    <a:pt x="55643" y="44838"/>
                  </a:cubicBezTo>
                  <a:cubicBezTo>
                    <a:pt x="55519" y="44022"/>
                    <a:pt x="55359" y="43205"/>
                    <a:pt x="55164" y="42389"/>
                  </a:cubicBezTo>
                  <a:lnTo>
                    <a:pt x="54224" y="42886"/>
                  </a:lnTo>
                  <a:lnTo>
                    <a:pt x="53887" y="41254"/>
                  </a:lnTo>
                  <a:lnTo>
                    <a:pt x="53017" y="42655"/>
                  </a:lnTo>
                  <a:cubicBezTo>
                    <a:pt x="51775" y="40810"/>
                    <a:pt x="49327" y="39763"/>
                    <a:pt x="49735" y="36906"/>
                  </a:cubicBezTo>
                  <a:lnTo>
                    <a:pt x="49735" y="36906"/>
                  </a:lnTo>
                  <a:cubicBezTo>
                    <a:pt x="51738" y="37643"/>
                    <a:pt x="51709" y="40841"/>
                    <a:pt x="54224" y="40841"/>
                  </a:cubicBezTo>
                  <a:cubicBezTo>
                    <a:pt x="54315" y="40841"/>
                    <a:pt x="54410" y="40836"/>
                    <a:pt x="54508" y="40828"/>
                  </a:cubicBezTo>
                  <a:cubicBezTo>
                    <a:pt x="55927" y="42620"/>
                    <a:pt x="57968" y="43134"/>
                    <a:pt x="59831" y="43365"/>
                  </a:cubicBezTo>
                  <a:lnTo>
                    <a:pt x="61091" y="47286"/>
                  </a:lnTo>
                  <a:lnTo>
                    <a:pt x="62244" y="46683"/>
                  </a:lnTo>
                  <a:lnTo>
                    <a:pt x="61215" y="57010"/>
                  </a:lnTo>
                  <a:cubicBezTo>
                    <a:pt x="61641" y="57382"/>
                    <a:pt x="62102" y="57613"/>
                    <a:pt x="62208" y="57950"/>
                  </a:cubicBezTo>
                  <a:cubicBezTo>
                    <a:pt x="62350" y="58411"/>
                    <a:pt x="62226" y="58944"/>
                    <a:pt x="62226" y="59547"/>
                  </a:cubicBezTo>
                  <a:cubicBezTo>
                    <a:pt x="64054" y="58323"/>
                    <a:pt x="61783" y="56531"/>
                    <a:pt x="63397" y="55164"/>
                  </a:cubicBezTo>
                  <a:cubicBezTo>
                    <a:pt x="64338" y="54348"/>
                    <a:pt x="63894" y="52503"/>
                    <a:pt x="65420" y="51421"/>
                  </a:cubicBezTo>
                  <a:cubicBezTo>
                    <a:pt x="66236" y="50835"/>
                    <a:pt x="66627" y="49575"/>
                    <a:pt x="67407" y="48670"/>
                  </a:cubicBezTo>
                  <a:cubicBezTo>
                    <a:pt x="71098" y="31370"/>
                    <a:pt x="63805" y="13556"/>
                    <a:pt x="49451" y="3265"/>
                  </a:cubicBezTo>
                  <a:lnTo>
                    <a:pt x="47836" y="4223"/>
                  </a:lnTo>
                  <a:lnTo>
                    <a:pt x="47286" y="3425"/>
                  </a:lnTo>
                  <a:lnTo>
                    <a:pt x="45068" y="5465"/>
                  </a:lnTo>
                  <a:lnTo>
                    <a:pt x="44802" y="2963"/>
                  </a:lnTo>
                  <a:cubicBezTo>
                    <a:pt x="44483" y="4383"/>
                    <a:pt x="44412" y="5554"/>
                    <a:pt x="43383" y="6193"/>
                  </a:cubicBezTo>
                  <a:lnTo>
                    <a:pt x="41094" y="4844"/>
                  </a:lnTo>
                  <a:lnTo>
                    <a:pt x="41253" y="4702"/>
                  </a:lnTo>
                  <a:lnTo>
                    <a:pt x="43436" y="4525"/>
                  </a:lnTo>
                  <a:cubicBezTo>
                    <a:pt x="43312" y="3975"/>
                    <a:pt x="43329" y="3673"/>
                    <a:pt x="43205" y="3567"/>
                  </a:cubicBezTo>
                  <a:cubicBezTo>
                    <a:pt x="41857" y="2502"/>
                    <a:pt x="40153" y="1934"/>
                    <a:pt x="38929" y="657"/>
                  </a:cubicBezTo>
                  <a:cubicBezTo>
                    <a:pt x="38787" y="497"/>
                    <a:pt x="38592" y="390"/>
                    <a:pt x="38379" y="319"/>
                  </a:cubicBezTo>
                  <a:cubicBezTo>
                    <a:pt x="37729" y="119"/>
                    <a:pt x="37080" y="1"/>
                    <a:pt x="364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40;p61">
              <a:extLst>
                <a:ext uri="{FF2B5EF4-FFF2-40B4-BE49-F238E27FC236}">
                  <a16:creationId xmlns:a16="http://schemas.microsoft.com/office/drawing/2014/main" id="{5E3FAFE3-FF6C-2582-7F67-2E0AD8F24F80}"/>
                </a:ext>
              </a:extLst>
            </p:cNvPr>
            <p:cNvSpPr/>
            <p:nvPr/>
          </p:nvSpPr>
          <p:spPr>
            <a:xfrm>
              <a:off x="6032245" y="3317811"/>
              <a:ext cx="62149" cy="151155"/>
            </a:xfrm>
            <a:custGeom>
              <a:avLst/>
              <a:gdLst/>
              <a:ahLst/>
              <a:cxnLst/>
              <a:rect l="l" t="t" r="r" b="b"/>
              <a:pathLst>
                <a:path w="10771" h="26208" extrusionOk="0">
                  <a:moveTo>
                    <a:pt x="266" y="1"/>
                  </a:moveTo>
                  <a:lnTo>
                    <a:pt x="266" y="1"/>
                  </a:lnTo>
                  <a:cubicBezTo>
                    <a:pt x="0" y="9316"/>
                    <a:pt x="2679" y="18489"/>
                    <a:pt x="7914" y="26208"/>
                  </a:cubicBezTo>
                  <a:lnTo>
                    <a:pt x="9014" y="25995"/>
                  </a:lnTo>
                  <a:cubicBezTo>
                    <a:pt x="9954" y="24078"/>
                    <a:pt x="9617" y="22073"/>
                    <a:pt x="9475" y="20068"/>
                  </a:cubicBezTo>
                  <a:cubicBezTo>
                    <a:pt x="9422" y="19412"/>
                    <a:pt x="9120" y="18347"/>
                    <a:pt x="9386" y="18188"/>
                  </a:cubicBezTo>
                  <a:cubicBezTo>
                    <a:pt x="10753" y="17336"/>
                    <a:pt x="10274" y="15881"/>
                    <a:pt x="10770" y="14834"/>
                  </a:cubicBezTo>
                  <a:cubicBezTo>
                    <a:pt x="9777" y="13415"/>
                    <a:pt x="8890" y="12137"/>
                    <a:pt x="7328" y="11161"/>
                  </a:cubicBezTo>
                  <a:cubicBezTo>
                    <a:pt x="5270" y="9901"/>
                    <a:pt x="3194" y="8216"/>
                    <a:pt x="3247" y="5235"/>
                  </a:cubicBezTo>
                  <a:cubicBezTo>
                    <a:pt x="3265" y="4649"/>
                    <a:pt x="2999" y="3709"/>
                    <a:pt x="2591" y="3514"/>
                  </a:cubicBezTo>
                  <a:cubicBezTo>
                    <a:pt x="1295" y="2893"/>
                    <a:pt x="479" y="1562"/>
                    <a:pt x="408" y="604"/>
                  </a:cubicBezTo>
                  <a:cubicBezTo>
                    <a:pt x="373" y="391"/>
                    <a:pt x="337" y="196"/>
                    <a:pt x="2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41;p61">
              <a:extLst>
                <a:ext uri="{FF2B5EF4-FFF2-40B4-BE49-F238E27FC236}">
                  <a16:creationId xmlns:a16="http://schemas.microsoft.com/office/drawing/2014/main" id="{740B9D35-6524-36F9-80D7-0A5AD6568677}"/>
                </a:ext>
              </a:extLst>
            </p:cNvPr>
            <p:cNvSpPr/>
            <p:nvPr/>
          </p:nvSpPr>
          <p:spPr>
            <a:xfrm>
              <a:off x="6189159" y="3073176"/>
              <a:ext cx="117131" cy="35868"/>
            </a:xfrm>
            <a:custGeom>
              <a:avLst/>
              <a:gdLst/>
              <a:ahLst/>
              <a:cxnLst/>
              <a:rect l="l" t="t" r="r" b="b"/>
              <a:pathLst>
                <a:path w="20300" h="6219" extrusionOk="0">
                  <a:moveTo>
                    <a:pt x="17629" y="0"/>
                  </a:moveTo>
                  <a:cubicBezTo>
                    <a:pt x="12187" y="0"/>
                    <a:pt x="6775" y="976"/>
                    <a:pt x="1651" y="2882"/>
                  </a:cubicBezTo>
                  <a:cubicBezTo>
                    <a:pt x="1207" y="3344"/>
                    <a:pt x="764" y="3823"/>
                    <a:pt x="302" y="4266"/>
                  </a:cubicBezTo>
                  <a:cubicBezTo>
                    <a:pt x="1" y="4568"/>
                    <a:pt x="231" y="5402"/>
                    <a:pt x="214" y="6218"/>
                  </a:cubicBezTo>
                  <a:cubicBezTo>
                    <a:pt x="1402" y="5473"/>
                    <a:pt x="2201" y="4834"/>
                    <a:pt x="3141" y="4408"/>
                  </a:cubicBezTo>
                  <a:cubicBezTo>
                    <a:pt x="5525" y="3347"/>
                    <a:pt x="8003" y="2632"/>
                    <a:pt x="10607" y="2632"/>
                  </a:cubicBezTo>
                  <a:cubicBezTo>
                    <a:pt x="11182" y="2632"/>
                    <a:pt x="11763" y="2666"/>
                    <a:pt x="12350" y="2740"/>
                  </a:cubicBezTo>
                  <a:cubicBezTo>
                    <a:pt x="12586" y="2362"/>
                    <a:pt x="12876" y="2257"/>
                    <a:pt x="13186" y="2257"/>
                  </a:cubicBezTo>
                  <a:cubicBezTo>
                    <a:pt x="13571" y="2257"/>
                    <a:pt x="13986" y="2419"/>
                    <a:pt x="14364" y="2419"/>
                  </a:cubicBezTo>
                  <a:cubicBezTo>
                    <a:pt x="14550" y="2419"/>
                    <a:pt x="14727" y="2379"/>
                    <a:pt x="14887" y="2261"/>
                  </a:cubicBezTo>
                  <a:cubicBezTo>
                    <a:pt x="16502" y="1072"/>
                    <a:pt x="18472" y="718"/>
                    <a:pt x="20299" y="79"/>
                  </a:cubicBezTo>
                  <a:cubicBezTo>
                    <a:pt x="19409" y="26"/>
                    <a:pt x="18519" y="0"/>
                    <a:pt x="176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42;p61">
              <a:extLst>
                <a:ext uri="{FF2B5EF4-FFF2-40B4-BE49-F238E27FC236}">
                  <a16:creationId xmlns:a16="http://schemas.microsoft.com/office/drawing/2014/main" id="{0FBED73F-B9C8-4FF7-498E-E7C7F0D03449}"/>
                </a:ext>
              </a:extLst>
            </p:cNvPr>
            <p:cNvSpPr/>
            <p:nvPr/>
          </p:nvSpPr>
          <p:spPr>
            <a:xfrm>
              <a:off x="6123036" y="3116815"/>
              <a:ext cx="22734" cy="17095"/>
            </a:xfrm>
            <a:custGeom>
              <a:avLst/>
              <a:gdLst/>
              <a:ahLst/>
              <a:cxnLst/>
              <a:rect l="l" t="t" r="r" b="b"/>
              <a:pathLst>
                <a:path w="3940" h="2964" extrusionOk="0">
                  <a:moveTo>
                    <a:pt x="3940" y="1"/>
                  </a:moveTo>
                  <a:lnTo>
                    <a:pt x="3940" y="1"/>
                  </a:lnTo>
                  <a:cubicBezTo>
                    <a:pt x="2573" y="923"/>
                    <a:pt x="1260" y="1899"/>
                    <a:pt x="1" y="2964"/>
                  </a:cubicBezTo>
                  <a:cubicBezTo>
                    <a:pt x="1651" y="2839"/>
                    <a:pt x="2964" y="2094"/>
                    <a:pt x="3656" y="568"/>
                  </a:cubicBezTo>
                  <a:cubicBezTo>
                    <a:pt x="3744" y="373"/>
                    <a:pt x="3833" y="196"/>
                    <a:pt x="39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43;p61">
              <a:extLst>
                <a:ext uri="{FF2B5EF4-FFF2-40B4-BE49-F238E27FC236}">
                  <a16:creationId xmlns:a16="http://schemas.microsoft.com/office/drawing/2014/main" id="{815F75DA-6949-2E6C-D547-D24F3CD2B5CF}"/>
                </a:ext>
              </a:extLst>
            </p:cNvPr>
            <p:cNvSpPr/>
            <p:nvPr/>
          </p:nvSpPr>
          <p:spPr>
            <a:xfrm>
              <a:off x="6099493" y="3152223"/>
              <a:ext cx="3999" cy="4205"/>
            </a:xfrm>
            <a:custGeom>
              <a:avLst/>
              <a:gdLst/>
              <a:ahLst/>
              <a:cxnLst/>
              <a:rect l="l" t="t" r="r" b="b"/>
              <a:pathLst>
                <a:path w="693" h="729" extrusionOk="0">
                  <a:moveTo>
                    <a:pt x="693" y="1"/>
                  </a:moveTo>
                  <a:cubicBezTo>
                    <a:pt x="462" y="231"/>
                    <a:pt x="231" y="480"/>
                    <a:pt x="1" y="728"/>
                  </a:cubicBezTo>
                  <a:cubicBezTo>
                    <a:pt x="284" y="533"/>
                    <a:pt x="533" y="285"/>
                    <a:pt x="6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844;p61">
              <a:extLst>
                <a:ext uri="{FF2B5EF4-FFF2-40B4-BE49-F238E27FC236}">
                  <a16:creationId xmlns:a16="http://schemas.microsoft.com/office/drawing/2014/main" id="{4516DDBD-CE5C-FABF-98EE-6A4482D89323}"/>
                </a:ext>
              </a:extLst>
            </p:cNvPr>
            <p:cNvSpPr/>
            <p:nvPr/>
          </p:nvSpPr>
          <p:spPr>
            <a:xfrm>
              <a:off x="6350890" y="3500386"/>
              <a:ext cx="45156" cy="42581"/>
            </a:xfrm>
            <a:custGeom>
              <a:avLst/>
              <a:gdLst/>
              <a:ahLst/>
              <a:cxnLst/>
              <a:rect l="l" t="t" r="r" b="b"/>
              <a:pathLst>
                <a:path w="7826" h="7383" extrusionOk="0">
                  <a:moveTo>
                    <a:pt x="7648" y="1"/>
                  </a:moveTo>
                  <a:lnTo>
                    <a:pt x="7648" y="1"/>
                  </a:lnTo>
                  <a:cubicBezTo>
                    <a:pt x="6488" y="417"/>
                    <a:pt x="5728" y="1543"/>
                    <a:pt x="4541" y="1543"/>
                  </a:cubicBezTo>
                  <a:cubicBezTo>
                    <a:pt x="4311" y="1543"/>
                    <a:pt x="4065" y="1501"/>
                    <a:pt x="3797" y="1403"/>
                  </a:cubicBezTo>
                  <a:cubicBezTo>
                    <a:pt x="3766" y="1397"/>
                    <a:pt x="3735" y="1395"/>
                    <a:pt x="3704" y="1395"/>
                  </a:cubicBezTo>
                  <a:cubicBezTo>
                    <a:pt x="3523" y="1395"/>
                    <a:pt x="3348" y="1482"/>
                    <a:pt x="3212" y="1633"/>
                  </a:cubicBezTo>
                  <a:cubicBezTo>
                    <a:pt x="2520" y="3567"/>
                    <a:pt x="142" y="4490"/>
                    <a:pt x="0" y="7045"/>
                  </a:cubicBezTo>
                  <a:lnTo>
                    <a:pt x="1633" y="7382"/>
                  </a:lnTo>
                  <a:cubicBezTo>
                    <a:pt x="2662" y="6353"/>
                    <a:pt x="3655" y="5306"/>
                    <a:pt x="4844" y="4419"/>
                  </a:cubicBezTo>
                  <a:cubicBezTo>
                    <a:pt x="6211" y="3390"/>
                    <a:pt x="7825" y="2219"/>
                    <a:pt x="76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45;p61">
              <a:extLst>
                <a:ext uri="{FF2B5EF4-FFF2-40B4-BE49-F238E27FC236}">
                  <a16:creationId xmlns:a16="http://schemas.microsoft.com/office/drawing/2014/main" id="{1DC13962-9320-B5F5-5937-E21BDC63CDF8}"/>
                </a:ext>
              </a:extLst>
            </p:cNvPr>
            <p:cNvSpPr/>
            <p:nvPr/>
          </p:nvSpPr>
          <p:spPr>
            <a:xfrm>
              <a:off x="6263064" y="3138409"/>
              <a:ext cx="28469" cy="38688"/>
            </a:xfrm>
            <a:custGeom>
              <a:avLst/>
              <a:gdLst/>
              <a:ahLst/>
              <a:cxnLst/>
              <a:rect l="l" t="t" r="r" b="b"/>
              <a:pathLst>
                <a:path w="4934" h="6708" extrusionOk="0">
                  <a:moveTo>
                    <a:pt x="2094" y="0"/>
                  </a:moveTo>
                  <a:lnTo>
                    <a:pt x="2094" y="0"/>
                  </a:lnTo>
                  <a:cubicBezTo>
                    <a:pt x="0" y="1420"/>
                    <a:pt x="3052" y="2467"/>
                    <a:pt x="1988" y="4454"/>
                  </a:cubicBezTo>
                  <a:lnTo>
                    <a:pt x="817" y="4756"/>
                  </a:lnTo>
                  <a:cubicBezTo>
                    <a:pt x="1243" y="6707"/>
                    <a:pt x="2822" y="6228"/>
                    <a:pt x="3851" y="6619"/>
                  </a:cubicBezTo>
                  <a:lnTo>
                    <a:pt x="4933" y="5430"/>
                  </a:lnTo>
                  <a:cubicBezTo>
                    <a:pt x="4685" y="3993"/>
                    <a:pt x="2768" y="2875"/>
                    <a:pt x="4206" y="1207"/>
                  </a:cubicBezTo>
                  <a:cubicBezTo>
                    <a:pt x="3883" y="979"/>
                    <a:pt x="3846" y="221"/>
                    <a:pt x="3400" y="221"/>
                  </a:cubicBezTo>
                  <a:cubicBezTo>
                    <a:pt x="3257" y="221"/>
                    <a:pt x="3072" y="299"/>
                    <a:pt x="2822" y="497"/>
                  </a:cubicBezTo>
                  <a:cubicBezTo>
                    <a:pt x="2815" y="502"/>
                    <a:pt x="2807" y="505"/>
                    <a:pt x="2796" y="505"/>
                  </a:cubicBezTo>
                  <a:cubicBezTo>
                    <a:pt x="2667" y="505"/>
                    <a:pt x="2259" y="115"/>
                    <a:pt x="209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846;p61">
              <a:extLst>
                <a:ext uri="{FF2B5EF4-FFF2-40B4-BE49-F238E27FC236}">
                  <a16:creationId xmlns:a16="http://schemas.microsoft.com/office/drawing/2014/main" id="{82D19507-CD00-A488-1FA6-739F773E3B6F}"/>
                </a:ext>
              </a:extLst>
            </p:cNvPr>
            <p:cNvSpPr/>
            <p:nvPr/>
          </p:nvSpPr>
          <p:spPr>
            <a:xfrm>
              <a:off x="6251907" y="3097504"/>
              <a:ext cx="26011" cy="13686"/>
            </a:xfrm>
            <a:custGeom>
              <a:avLst/>
              <a:gdLst/>
              <a:ahLst/>
              <a:cxnLst/>
              <a:rect l="l" t="t" r="r" b="b"/>
              <a:pathLst>
                <a:path w="4508" h="2373" extrusionOk="0">
                  <a:moveTo>
                    <a:pt x="1606" y="0"/>
                  </a:moveTo>
                  <a:cubicBezTo>
                    <a:pt x="1091" y="0"/>
                    <a:pt x="558" y="171"/>
                    <a:pt x="0" y="723"/>
                  </a:cubicBezTo>
                  <a:cubicBezTo>
                    <a:pt x="430" y="1555"/>
                    <a:pt x="972" y="2195"/>
                    <a:pt x="1679" y="2195"/>
                  </a:cubicBezTo>
                  <a:cubicBezTo>
                    <a:pt x="1906" y="2195"/>
                    <a:pt x="2151" y="2129"/>
                    <a:pt x="2414" y="1982"/>
                  </a:cubicBezTo>
                  <a:cubicBezTo>
                    <a:pt x="2981" y="1663"/>
                    <a:pt x="4507" y="2373"/>
                    <a:pt x="4064" y="456"/>
                  </a:cubicBezTo>
                  <a:lnTo>
                    <a:pt x="4064" y="456"/>
                  </a:lnTo>
                  <a:cubicBezTo>
                    <a:pt x="4046" y="457"/>
                    <a:pt x="4028" y="457"/>
                    <a:pt x="4010" y="457"/>
                  </a:cubicBezTo>
                  <a:cubicBezTo>
                    <a:pt x="3239" y="457"/>
                    <a:pt x="2447" y="0"/>
                    <a:pt x="16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847;p61">
              <a:extLst>
                <a:ext uri="{FF2B5EF4-FFF2-40B4-BE49-F238E27FC236}">
                  <a16:creationId xmlns:a16="http://schemas.microsoft.com/office/drawing/2014/main" id="{F05DDEB5-5CE3-77B4-5A52-B648DBA56F08}"/>
                </a:ext>
              </a:extLst>
            </p:cNvPr>
            <p:cNvSpPr/>
            <p:nvPr/>
          </p:nvSpPr>
          <p:spPr>
            <a:xfrm>
              <a:off x="6251498" y="3152108"/>
              <a:ext cx="21609" cy="17008"/>
            </a:xfrm>
            <a:custGeom>
              <a:avLst/>
              <a:gdLst/>
              <a:ahLst/>
              <a:cxnLst/>
              <a:rect l="l" t="t" r="r" b="b"/>
              <a:pathLst>
                <a:path w="3745" h="2949" extrusionOk="0">
                  <a:moveTo>
                    <a:pt x="1345" y="1"/>
                  </a:moveTo>
                  <a:cubicBezTo>
                    <a:pt x="985" y="1"/>
                    <a:pt x="770" y="142"/>
                    <a:pt x="568" y="429"/>
                  </a:cubicBezTo>
                  <a:cubicBezTo>
                    <a:pt x="213" y="943"/>
                    <a:pt x="249" y="1706"/>
                    <a:pt x="0" y="2948"/>
                  </a:cubicBezTo>
                  <a:lnTo>
                    <a:pt x="3744" y="695"/>
                  </a:lnTo>
                  <a:cubicBezTo>
                    <a:pt x="2515" y="235"/>
                    <a:pt x="1810" y="1"/>
                    <a:pt x="13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848;p61">
              <a:extLst>
                <a:ext uri="{FF2B5EF4-FFF2-40B4-BE49-F238E27FC236}">
                  <a16:creationId xmlns:a16="http://schemas.microsoft.com/office/drawing/2014/main" id="{72F63F0E-3F07-16DC-64DB-DC03C0A0B3E6}"/>
                </a:ext>
              </a:extLst>
            </p:cNvPr>
            <p:cNvSpPr/>
            <p:nvPr/>
          </p:nvSpPr>
          <p:spPr>
            <a:xfrm>
              <a:off x="6000718" y="3070557"/>
              <a:ext cx="587865" cy="517731"/>
            </a:xfrm>
            <a:custGeom>
              <a:avLst/>
              <a:gdLst/>
              <a:ahLst/>
              <a:cxnLst/>
              <a:rect l="l" t="t" r="r" b="b"/>
              <a:pathLst>
                <a:path w="101883" h="89767" extrusionOk="0">
                  <a:moveTo>
                    <a:pt x="50267" y="444"/>
                  </a:moveTo>
                  <a:cubicBezTo>
                    <a:pt x="55590" y="462"/>
                    <a:pt x="60878" y="1384"/>
                    <a:pt x="65881" y="3177"/>
                  </a:cubicBezTo>
                  <a:cubicBezTo>
                    <a:pt x="89445" y="11622"/>
                    <a:pt x="101883" y="37138"/>
                    <a:pt x="93614" y="60186"/>
                  </a:cubicBezTo>
                  <a:cubicBezTo>
                    <a:pt x="87173" y="78160"/>
                    <a:pt x="70033" y="89321"/>
                    <a:pt x="51598" y="89321"/>
                  </a:cubicBezTo>
                  <a:cubicBezTo>
                    <a:pt x="46275" y="89321"/>
                    <a:pt x="41005" y="88381"/>
                    <a:pt x="36002" y="86588"/>
                  </a:cubicBezTo>
                  <a:cubicBezTo>
                    <a:pt x="12421" y="78143"/>
                    <a:pt x="0" y="52628"/>
                    <a:pt x="8251" y="29597"/>
                  </a:cubicBezTo>
                  <a:cubicBezTo>
                    <a:pt x="14692" y="11605"/>
                    <a:pt x="31850" y="444"/>
                    <a:pt x="50267" y="444"/>
                  </a:cubicBezTo>
                  <a:close/>
                  <a:moveTo>
                    <a:pt x="50267" y="0"/>
                  </a:moveTo>
                  <a:cubicBezTo>
                    <a:pt x="45672" y="0"/>
                    <a:pt x="41094" y="692"/>
                    <a:pt x="36711" y="2041"/>
                  </a:cubicBezTo>
                  <a:cubicBezTo>
                    <a:pt x="32364" y="3372"/>
                    <a:pt x="28265" y="5359"/>
                    <a:pt x="24504" y="7896"/>
                  </a:cubicBezTo>
                  <a:cubicBezTo>
                    <a:pt x="11640" y="16644"/>
                    <a:pt x="4347" y="31531"/>
                    <a:pt x="5341" y="47056"/>
                  </a:cubicBezTo>
                  <a:cubicBezTo>
                    <a:pt x="5714" y="52858"/>
                    <a:pt x="7222" y="58536"/>
                    <a:pt x="9777" y="63753"/>
                  </a:cubicBezTo>
                  <a:cubicBezTo>
                    <a:pt x="12350" y="69022"/>
                    <a:pt x="15898" y="73760"/>
                    <a:pt x="20245" y="77681"/>
                  </a:cubicBezTo>
                  <a:cubicBezTo>
                    <a:pt x="28930" y="85568"/>
                    <a:pt x="40125" y="89766"/>
                    <a:pt x="51538" y="89766"/>
                  </a:cubicBezTo>
                  <a:cubicBezTo>
                    <a:pt x="56096" y="89766"/>
                    <a:pt x="60690" y="89097"/>
                    <a:pt x="65172" y="87724"/>
                  </a:cubicBezTo>
                  <a:cubicBezTo>
                    <a:pt x="69501" y="86376"/>
                    <a:pt x="73618" y="84406"/>
                    <a:pt x="77361" y="81851"/>
                  </a:cubicBezTo>
                  <a:cubicBezTo>
                    <a:pt x="90225" y="73121"/>
                    <a:pt x="97518" y="58234"/>
                    <a:pt x="96524" y="42709"/>
                  </a:cubicBezTo>
                  <a:cubicBezTo>
                    <a:pt x="96152" y="36907"/>
                    <a:pt x="94643" y="31229"/>
                    <a:pt x="92088" y="26012"/>
                  </a:cubicBezTo>
                  <a:cubicBezTo>
                    <a:pt x="89533" y="20743"/>
                    <a:pt x="85985" y="16005"/>
                    <a:pt x="81620" y="12084"/>
                  </a:cubicBezTo>
                  <a:cubicBezTo>
                    <a:pt x="73032" y="4330"/>
                    <a:pt x="61854" y="36"/>
                    <a:pt x="5028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Title 2">
            <a:extLst>
              <a:ext uri="{FF2B5EF4-FFF2-40B4-BE49-F238E27FC236}">
                <a16:creationId xmlns:a16="http://schemas.microsoft.com/office/drawing/2014/main" id="{86A54D81-C315-1DCA-6C6E-DA94FBE33C5B}"/>
              </a:ext>
            </a:extLst>
          </p:cNvPr>
          <p:cNvSpPr txBox="1">
            <a:spLocks/>
          </p:cNvSpPr>
          <p:nvPr/>
        </p:nvSpPr>
        <p:spPr>
          <a:xfrm>
            <a:off x="5234052" y="878400"/>
            <a:ext cx="3117948" cy="220345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it"/>
              <a:buNone/>
              <a:defRPr sz="3000" b="1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r>
              <a:rPr lang="en-GB" dirty="0"/>
              <a:t>Morphotypes</a:t>
            </a:r>
          </a:p>
        </p:txBody>
      </p:sp>
    </p:spTree>
    <p:extLst>
      <p:ext uri="{BB962C8B-B14F-4D97-AF65-F5344CB8AC3E}">
        <p14:creationId xmlns:p14="http://schemas.microsoft.com/office/powerpoint/2010/main" val="4285072574"/>
      </p:ext>
    </p:extLst>
  </p:cSld>
  <p:clrMapOvr>
    <a:masterClrMapping/>
  </p:clrMapOvr>
</p:sld>
</file>

<file path=ppt/theme/theme1.xml><?xml version="1.0" encoding="utf-8"?>
<a:theme xmlns:a="http://schemas.openxmlformats.org/drawingml/2006/main" name="Infection by Microorganisms Case Report by Slidesgo">
  <a:themeElements>
    <a:clrScheme name="Simple Light">
      <a:dk1>
        <a:srgbClr val="323E68"/>
      </a:dk1>
      <a:lt1>
        <a:srgbClr val="F3F3F3"/>
      </a:lt1>
      <a:dk2>
        <a:srgbClr val="78787C"/>
      </a:dk2>
      <a:lt2>
        <a:srgbClr val="CCCCCC"/>
      </a:lt2>
      <a:accent1>
        <a:srgbClr val="43AEC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23E6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8709</TotalTime>
  <Words>1568</Words>
  <Application>Microsoft Office PowerPoint</Application>
  <PresentationFormat>On-screen Show (16:9)</PresentationFormat>
  <Paragraphs>256</Paragraphs>
  <Slides>41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Times New Roman</vt:lpstr>
      <vt:lpstr>Open Sans</vt:lpstr>
      <vt:lpstr>Consolas</vt:lpstr>
      <vt:lpstr>Kanit</vt:lpstr>
      <vt:lpstr>Barlow</vt:lpstr>
      <vt:lpstr>Infection by Microorganisms Case Report by Slidesgo</vt:lpstr>
      <vt:lpstr>RBP-ID  Development of a Web-Based Bioinformatics Tool for the Identification of Phage Receptor-Binding Proteins</vt:lpstr>
      <vt:lpstr>Table of contents</vt:lpstr>
      <vt:lpstr>Milestones</vt:lpstr>
      <vt:lpstr>Milestones reached</vt:lpstr>
      <vt:lpstr>Abstract</vt:lpstr>
      <vt:lpstr>Abstract</vt:lpstr>
      <vt:lpstr>Introduction</vt:lpstr>
      <vt:lpstr>Introduction</vt:lpstr>
      <vt:lpstr>Tail Fibre  World</vt:lpstr>
      <vt:lpstr>PowerPoint Presentation</vt:lpstr>
      <vt:lpstr>Results</vt:lpstr>
      <vt:lpstr>1st Dataset</vt:lpstr>
      <vt:lpstr>1st Dataset – Validated RBPs</vt:lpstr>
      <vt:lpstr>Validated RBPs - Processement with Python</vt:lpstr>
      <vt:lpstr>Validated RBPs after Processement with Python</vt:lpstr>
      <vt:lpstr>Validated RBPs Analysis K-means and Confusion Matrix</vt:lpstr>
      <vt:lpstr>Validated RBPs – PCA and Clusters</vt:lpstr>
      <vt:lpstr>1st Dataset – Dendrogram K-means</vt:lpstr>
      <vt:lpstr>1st Dataset – Validated RBPs CD-HIT</vt:lpstr>
      <vt:lpstr>2nd  Dataset</vt:lpstr>
      <vt:lpstr>2nd Dataset – Computationally Predicted RBPs</vt:lpstr>
      <vt:lpstr>2nd Dataset Processement with Python</vt:lpstr>
      <vt:lpstr>Computationally Predicted RBPs after Processement with Python</vt:lpstr>
      <vt:lpstr>2nd Dataset Analysis - K-means and PCA</vt:lpstr>
      <vt:lpstr>2nd Dataset Analysis - Dendrogram</vt:lpstr>
      <vt:lpstr>2nd Dataset – Non-Validated RBPs CD-HIT</vt:lpstr>
      <vt:lpstr>2nd Dataset – Non-Validated RBPs CD-HIT</vt:lpstr>
      <vt:lpstr>3rd Dataset</vt:lpstr>
      <vt:lpstr>3nd Dataset – Computationally Predicted and Validated RBPs</vt:lpstr>
      <vt:lpstr>3rd Dataset Processement with Python</vt:lpstr>
      <vt:lpstr>Computationally Predicted and Validated RBPs after Processement with Python</vt:lpstr>
      <vt:lpstr>3rd Dataset Analysis - K-means and PCA</vt:lpstr>
      <vt:lpstr>3rd Dataset Analysis - Dendrogram</vt:lpstr>
      <vt:lpstr>3rd Dataset – Both RBPs CD-HIT</vt:lpstr>
      <vt:lpstr>3rd Dataset – Both RBPs CD-HIT</vt:lpstr>
      <vt:lpstr>PROJECT WORKFLOW</vt:lpstr>
      <vt:lpstr>Discussion</vt:lpstr>
      <vt:lpstr>Discussion</vt:lpstr>
      <vt:lpstr>Conclusion</vt:lpstr>
      <vt:lpstr>Conclusion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Cátia Sofia dos Santos Rosário</cp:lastModifiedBy>
  <cp:revision>23</cp:revision>
  <dcterms:modified xsi:type="dcterms:W3CDTF">2025-06-04T17:32:38Z</dcterms:modified>
</cp:coreProperties>
</file>